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1"/>
  </p:sldMasterIdLst>
  <p:notesMasterIdLst>
    <p:notesMasterId r:id="rId47"/>
  </p:notesMasterIdLst>
  <p:handoutMasterIdLst>
    <p:handoutMasterId r:id="rId48"/>
  </p:handoutMasterIdLst>
  <p:sldIdLst>
    <p:sldId id="436" r:id="rId2"/>
    <p:sldId id="446" r:id="rId3"/>
    <p:sldId id="479" r:id="rId4"/>
    <p:sldId id="488" r:id="rId5"/>
    <p:sldId id="451" r:id="rId6"/>
    <p:sldId id="469" r:id="rId7"/>
    <p:sldId id="471" r:id="rId8"/>
    <p:sldId id="496" r:id="rId9"/>
    <p:sldId id="470" r:id="rId10"/>
    <p:sldId id="489" r:id="rId11"/>
    <p:sldId id="490" r:id="rId12"/>
    <p:sldId id="491" r:id="rId13"/>
    <p:sldId id="472" r:id="rId14"/>
    <p:sldId id="453" r:id="rId15"/>
    <p:sldId id="492" r:id="rId16"/>
    <p:sldId id="493" r:id="rId17"/>
    <p:sldId id="494" r:id="rId18"/>
    <p:sldId id="497" r:id="rId19"/>
    <p:sldId id="495" r:id="rId20"/>
    <p:sldId id="462" r:id="rId21"/>
    <p:sldId id="463" r:id="rId22"/>
    <p:sldId id="473" r:id="rId23"/>
    <p:sldId id="429" r:id="rId24"/>
    <p:sldId id="481" r:id="rId25"/>
    <p:sldId id="441" r:id="rId26"/>
    <p:sldId id="464" r:id="rId27"/>
    <p:sldId id="474" r:id="rId28"/>
    <p:sldId id="455" r:id="rId29"/>
    <p:sldId id="484" r:id="rId30"/>
    <p:sldId id="483" r:id="rId31"/>
    <p:sldId id="465" r:id="rId32"/>
    <p:sldId id="485" r:id="rId33"/>
    <p:sldId id="475" r:id="rId34"/>
    <p:sldId id="456" r:id="rId35"/>
    <p:sldId id="466" r:id="rId36"/>
    <p:sldId id="467" r:id="rId37"/>
    <p:sldId id="476" r:id="rId38"/>
    <p:sldId id="457" r:id="rId39"/>
    <p:sldId id="486" r:id="rId40"/>
    <p:sldId id="468" r:id="rId41"/>
    <p:sldId id="487" r:id="rId42"/>
    <p:sldId id="480" r:id="rId43"/>
    <p:sldId id="459" r:id="rId44"/>
    <p:sldId id="438" r:id="rId45"/>
    <p:sldId id="443" r:id="rId4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y Wood" initials="KW" lastIdx="1" clrIdx="0">
    <p:extLst/>
  </p:cmAuthor>
  <p:cmAuthor id="2" name="Kady Wood" initials="KW [2]" lastIdx="1" clrIdx="1">
    <p:extLst/>
  </p:cmAuthor>
  <p:cmAuthor id="3" name="Kady Wood" initials="KW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F1F"/>
    <a:srgbClr val="5D3E5D"/>
    <a:srgbClr val="942092"/>
    <a:srgbClr val="0432FF"/>
    <a:srgbClr val="666666"/>
    <a:srgbClr val="FFD579"/>
    <a:srgbClr val="D5FC79"/>
    <a:srgbClr val="76D6FF"/>
    <a:srgbClr val="FF8AD8"/>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85096"/>
  </p:normalViewPr>
  <p:slideViewPr>
    <p:cSldViewPr snapToGrid="0" snapToObjects="1">
      <p:cViewPr>
        <p:scale>
          <a:sx n="229" d="100"/>
          <a:sy n="229" d="100"/>
        </p:scale>
        <p:origin x="-712" y="-872"/>
      </p:cViewPr>
      <p:guideLst>
        <p:guide orient="horz" pos="1620"/>
        <p:guide pos="2880"/>
      </p:guideLst>
    </p:cSldViewPr>
  </p:slideViewPr>
  <p:outlineViewPr>
    <p:cViewPr>
      <p:scale>
        <a:sx n="33" d="100"/>
        <a:sy n="33" d="100"/>
      </p:scale>
      <p:origin x="0" y="-138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55" d="100"/>
          <a:sy n="155" d="100"/>
        </p:scale>
        <p:origin x="6912" y="6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625A11-37AC-6743-A34A-C148325F3821}" type="datetimeFigureOut">
              <a:rPr lang="en-US" smtClean="0"/>
              <a:t>5/9/18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DF519-CE93-EA4F-A60F-932AFCD2C97A}" type="slidenum">
              <a:rPr lang="en-US" smtClean="0"/>
              <a:t>‹#›</a:t>
            </a:fld>
            <a:endParaRPr lang="en-US"/>
          </a:p>
        </p:txBody>
      </p:sp>
    </p:spTree>
    <p:extLst>
      <p:ext uri="{BB962C8B-B14F-4D97-AF65-F5344CB8AC3E}">
        <p14:creationId xmlns:p14="http://schemas.microsoft.com/office/powerpoint/2010/main" val="89419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F2D18-43F3-3A4F-98E1-58681EDE704A}" type="datetimeFigureOut">
              <a:rPr lang="en-US" smtClean="0"/>
              <a:t>5/9/18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0E2CE-D880-8449-B507-73D2A0793BF7}" type="slidenum">
              <a:rPr lang="en-US" smtClean="0"/>
              <a:t>‹#›</a:t>
            </a:fld>
            <a:endParaRPr lang="en-US"/>
          </a:p>
        </p:txBody>
      </p:sp>
    </p:spTree>
    <p:extLst>
      <p:ext uri="{BB962C8B-B14F-4D97-AF65-F5344CB8AC3E}">
        <p14:creationId xmlns:p14="http://schemas.microsoft.com/office/powerpoint/2010/main" val="1180898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Explore and validate whether </a:t>
            </a:r>
            <a:r>
              <a:rPr lang="en-US" sz="900" b="1" dirty="0" err="1" smtClean="0"/>
              <a:t>Unikernels</a:t>
            </a:r>
            <a:r>
              <a:rPr lang="en-US" sz="900" b="1" dirty="0" smtClean="0"/>
              <a:t> are a viable option for use in </a:t>
            </a:r>
            <a:r>
              <a:rPr lang="en-US" sz="900" b="1" dirty="0" err="1" smtClean="0"/>
              <a:t>PureCloud</a:t>
            </a:r>
            <a:r>
              <a:rPr lang="en-US" sz="900" b="1" dirty="0" smtClean="0"/>
              <a:t>.</a:t>
            </a:r>
          </a:p>
          <a:p>
            <a:r>
              <a:rPr lang="en-US" sz="900" dirty="0" smtClean="0"/>
              <a:t>We are use </a:t>
            </a:r>
            <a:r>
              <a:rPr lang="en-US" sz="900" dirty="0" err="1" smtClean="0"/>
              <a:t>unikernels</a:t>
            </a:r>
            <a:r>
              <a:rPr lang="en-US" sz="900" dirty="0" smtClean="0"/>
              <a:t> to reduce deployment times for services</a:t>
            </a:r>
            <a:endParaRPr lang="en-US" sz="900" b="1"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a:t>
            </a:fld>
            <a:endParaRPr lang="en-US"/>
          </a:p>
        </p:txBody>
      </p:sp>
    </p:spTree>
    <p:extLst>
      <p:ext uri="{BB962C8B-B14F-4D97-AF65-F5344CB8AC3E}">
        <p14:creationId xmlns:p14="http://schemas.microsoft.com/office/powerpoint/2010/main" val="43830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19</a:t>
            </a:fld>
            <a:endParaRPr lang="en-US"/>
          </a:p>
        </p:txBody>
      </p:sp>
    </p:spTree>
    <p:extLst>
      <p:ext uri="{BB962C8B-B14F-4D97-AF65-F5344CB8AC3E}">
        <p14:creationId xmlns:p14="http://schemas.microsoft.com/office/powerpoint/2010/main" val="15451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my personal</a:t>
            </a:r>
            <a:r>
              <a:rPr lang="en-US" baseline="0" dirty="0" smtClean="0"/>
              <a:t> favor repositories is using </a:t>
            </a:r>
            <a:r>
              <a:rPr lang="en-US" baseline="0" dirty="0" err="1" smtClean="0"/>
              <a:t>github</a:t>
            </a:r>
            <a:r>
              <a:rPr lang="en-US" baseline="0" dirty="0" smtClean="0"/>
              <a:t>.  You automatically get versioning for deployment options.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20</a:t>
            </a:fld>
            <a:endParaRPr lang="en-US"/>
          </a:p>
        </p:txBody>
      </p:sp>
    </p:spTree>
    <p:extLst>
      <p:ext uri="{BB962C8B-B14F-4D97-AF65-F5344CB8AC3E}">
        <p14:creationId xmlns:p14="http://schemas.microsoft.com/office/powerpoint/2010/main" val="67736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look a the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21</a:t>
            </a:fld>
            <a:endParaRPr lang="en-US"/>
          </a:p>
        </p:txBody>
      </p:sp>
    </p:spTree>
    <p:extLst>
      <p:ext uri="{BB962C8B-B14F-4D97-AF65-F5344CB8AC3E}">
        <p14:creationId xmlns:p14="http://schemas.microsoft.com/office/powerpoint/2010/main" val="7469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22</a:t>
            </a:fld>
            <a:endParaRPr lang="en-US"/>
          </a:p>
        </p:txBody>
      </p:sp>
    </p:spTree>
    <p:extLst>
      <p:ext uri="{BB962C8B-B14F-4D97-AF65-F5344CB8AC3E}">
        <p14:creationId xmlns:p14="http://schemas.microsoft.com/office/powerpoint/2010/main" val="800041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important thing to note with</a:t>
            </a:r>
            <a:r>
              <a:rPr lang="en-US" baseline="0" dirty="0" smtClean="0"/>
              <a:t> service discovery is that it allows you to spin up large number of services quickly without a client having to explicitly know about them.  This is huge because it allows you to scale quickly.</a:t>
            </a:r>
            <a:br>
              <a:rPr lang="en-US" baseline="0" dirty="0" smtClean="0"/>
            </a:br>
            <a:endParaRPr lang="en-US" baseline="0" dirty="0" smtClean="0"/>
          </a:p>
          <a:p>
            <a:r>
              <a:rPr lang="en-US" baseline="0" dirty="0" smtClean="0"/>
              <a:t>-  Not just for performance reasons</a:t>
            </a:r>
          </a:p>
          <a:p>
            <a:r>
              <a:rPr lang="en-US" baseline="0" dirty="0" smtClean="0"/>
              <a:t>-  I have spent many years during a </a:t>
            </a:r>
            <a:r>
              <a:rPr lang="en-US" baseline="0" dirty="0" err="1" smtClean="0"/>
              <a:t>critsit</a:t>
            </a:r>
            <a:r>
              <a:rPr lang="en-US" baseline="0" dirty="0" smtClean="0"/>
              <a:t> wishing I could quickly spin up new instances of web sphere services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23</a:t>
            </a:fld>
            <a:endParaRPr lang="en-US"/>
          </a:p>
        </p:txBody>
      </p:sp>
    </p:spTree>
    <p:extLst>
      <p:ext uri="{BB962C8B-B14F-4D97-AF65-F5344CB8AC3E}">
        <p14:creationId xmlns:p14="http://schemas.microsoft.com/office/powerpoint/2010/main" val="12562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some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24</a:t>
            </a:fld>
            <a:endParaRPr lang="en-US"/>
          </a:p>
        </p:txBody>
      </p:sp>
    </p:spTree>
    <p:extLst>
      <p:ext uri="{BB962C8B-B14F-4D97-AF65-F5344CB8AC3E}">
        <p14:creationId xmlns:p14="http://schemas.microsoft.com/office/powerpoint/2010/main" val="18625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smtClean="0"/>
              <a:t>Zuul</a:t>
            </a:r>
            <a:r>
              <a:rPr lang="en-US" sz="1200" baseline="0" dirty="0" smtClean="0"/>
              <a:t> is a very cool technology.  it allows you to proxy requests and it allows you to do pre-post filters along with dynamic routing.  Uses of include:</a:t>
            </a:r>
          </a:p>
          <a:p>
            <a:pPr lvl="1"/>
            <a:endParaRPr lang="en-US" sz="1200" baseline="0" dirty="0" smtClean="0"/>
          </a:p>
          <a:p>
            <a:pPr lvl="1"/>
            <a:r>
              <a:rPr lang="en-US" sz="1200" baseline="0" dirty="0" smtClean="0"/>
              <a:t>1.  Custom security and policy enforcement (every call must have certain headers).</a:t>
            </a:r>
          </a:p>
          <a:p>
            <a:pPr lvl="1"/>
            <a:r>
              <a:rPr lang="en-US" sz="1200" baseline="0" dirty="0" smtClean="0"/>
              <a:t>2.  Header and content manipulation.  (Correlation id injection</a:t>
            </a:r>
          </a:p>
          <a:p>
            <a:pPr lvl="1"/>
            <a:r>
              <a:rPr lang="en-US" sz="1200" baseline="0" dirty="0" smtClean="0"/>
              <a:t>3   Content manipulation </a:t>
            </a:r>
            <a:r>
              <a:rPr lang="en-US" sz="1200" baseline="0" dirty="0" err="1" smtClean="0"/>
              <a:t>anddynamic</a:t>
            </a:r>
            <a:r>
              <a:rPr lang="en-US" sz="1200" baseline="0" dirty="0" smtClean="0"/>
              <a:t> routing</a:t>
            </a:r>
          </a:p>
          <a:p>
            <a:pPr lvl="1"/>
            <a:endParaRPr lang="en-US" sz="1200" baseline="0" dirty="0" smtClean="0"/>
          </a:p>
          <a:p>
            <a:pPr lvl="1"/>
            <a:r>
              <a:rPr lang="en-US" sz="1200" baseline="0" dirty="0" smtClean="0"/>
              <a:t>  </a:t>
            </a:r>
            <a:endParaRPr lang="en-US" sz="1200" dirty="0"/>
          </a:p>
          <a:p>
            <a:pPr lvl="1"/>
            <a:endParaRPr lang="en-US" sz="2000" dirty="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25</a:t>
            </a:fld>
            <a:endParaRPr lang="en-US"/>
          </a:p>
        </p:txBody>
      </p:sp>
    </p:spTree>
    <p:extLst>
      <p:ext uri="{BB962C8B-B14F-4D97-AF65-F5344CB8AC3E}">
        <p14:creationId xmlns:p14="http://schemas.microsoft.com/office/powerpoint/2010/main" val="15411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about 5</a:t>
            </a:r>
            <a:r>
              <a:rPr lang="en-US" baseline="0" dirty="0" smtClean="0"/>
              <a:t> years I did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27</a:t>
            </a:fld>
            <a:endParaRPr lang="en-US"/>
          </a:p>
        </p:txBody>
      </p:sp>
    </p:spTree>
    <p:extLst>
      <p:ext uri="{BB962C8B-B14F-4D97-AF65-F5344CB8AC3E}">
        <p14:creationId xmlns:p14="http://schemas.microsoft.com/office/powerpoint/2010/main" val="176512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28</a:t>
            </a:fld>
            <a:endParaRPr lang="en-US"/>
          </a:p>
        </p:txBody>
      </p:sp>
    </p:spTree>
    <p:extLst>
      <p:ext uri="{BB962C8B-B14F-4D97-AF65-F5344CB8AC3E}">
        <p14:creationId xmlns:p14="http://schemas.microsoft.com/office/powerpoint/2010/main" val="185091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a:t>
            </a:r>
            <a:r>
              <a:rPr lang="en-US" baseline="0" dirty="0" smtClean="0"/>
              <a:t> to be a simple example and you might ask why I </a:t>
            </a:r>
            <a:r>
              <a:rPr lang="en-US" baseline="0" dirty="0" err="1" smtClean="0"/>
              <a:t>dont</a:t>
            </a:r>
            <a:r>
              <a:rPr lang="en-US" baseline="0" dirty="0" smtClean="0"/>
              <a:t> use Spring Cache.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34</a:t>
            </a:fld>
            <a:endParaRPr lang="en-US"/>
          </a:p>
        </p:txBody>
      </p:sp>
    </p:spTree>
    <p:extLst>
      <p:ext uri="{BB962C8B-B14F-4D97-AF65-F5344CB8AC3E}">
        <p14:creationId xmlns:p14="http://schemas.microsoft.com/office/powerpoint/2010/main" val="104059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guys are actively</a:t>
            </a:r>
            <a:r>
              <a:rPr lang="en-US" baseline="0" dirty="0" smtClean="0"/>
              <a:t> building microservice based applications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How many of you guys are Spring developers</a:t>
            </a:r>
          </a:p>
          <a:p>
            <a:r>
              <a:rPr lang="en-US" baseline="0" dirty="0" smtClean="0"/>
              <a:t>Building them in the cloud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a:t>
            </a:fld>
            <a:endParaRPr lang="en-US"/>
          </a:p>
        </p:txBody>
      </p:sp>
    </p:spTree>
    <p:extLst>
      <p:ext uri="{BB962C8B-B14F-4D97-AF65-F5344CB8AC3E}">
        <p14:creationId xmlns:p14="http://schemas.microsoft.com/office/powerpoint/2010/main" val="842332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Microservice architectures are great because</a:t>
            </a:r>
            <a:r>
              <a:rPr lang="en-US" baseline="0" dirty="0" smtClean="0"/>
              <a:t> they break everything down into small pieces.  Microservice architectures are extremely painful to debug because they break everything down into small pieces (especially if you have multiple teams).  Log correlation, aggregation and tracing are critical to the success of your application because when u need logging (</a:t>
            </a:r>
            <a:r>
              <a:rPr lang="en-US" baseline="0" dirty="0" err="1" smtClean="0"/>
              <a:t>eg</a:t>
            </a:r>
            <a:r>
              <a:rPr lang="en-US" baseline="0" dirty="0" smtClean="0"/>
              <a:t>. </a:t>
            </a:r>
            <a:r>
              <a:rPr lang="en-US" baseline="0" dirty="0" err="1" smtClean="0"/>
              <a:t>critsits</a:t>
            </a:r>
            <a:r>
              <a:rPr lang="en-US" baseline="0" dirty="0" smtClean="0"/>
              <a:t>) is often when you </a:t>
            </a:r>
            <a:r>
              <a:rPr lang="en-US" baseline="0" dirty="0" err="1" smtClean="0"/>
              <a:t>dont</a:t>
            </a:r>
            <a:r>
              <a:rPr lang="en-US" baseline="0" dirty="0" smtClean="0"/>
              <a:t> have it.).  We are going to look at how we can use Spring Cloud Sleuth with  tools like </a:t>
            </a:r>
            <a:r>
              <a:rPr lang="en-US" baseline="0" dirty="0" err="1" smtClean="0"/>
              <a:t>Papertrail</a:t>
            </a:r>
            <a:r>
              <a:rPr lang="en-US" baseline="0" dirty="0" smtClean="0"/>
              <a:t> and </a:t>
            </a:r>
            <a:r>
              <a:rPr lang="en-US" baseline="0" dirty="0" err="1" smtClean="0"/>
              <a:t>Zipkin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37</a:t>
            </a:fld>
            <a:endParaRPr lang="en-US"/>
          </a:p>
        </p:txBody>
      </p:sp>
    </p:spTree>
    <p:extLst>
      <p:ext uri="{BB962C8B-B14F-4D97-AF65-F5344CB8AC3E}">
        <p14:creationId xmlns:p14="http://schemas.microsoft.com/office/powerpoint/2010/main" val="61108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38</a:t>
            </a:fld>
            <a:endParaRPr lang="en-US"/>
          </a:p>
        </p:txBody>
      </p:sp>
    </p:spTree>
    <p:extLst>
      <p:ext uri="{BB962C8B-B14F-4D97-AF65-F5344CB8AC3E}">
        <p14:creationId xmlns:p14="http://schemas.microsoft.com/office/powerpoint/2010/main" val="1759794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Cloud</a:t>
            </a:r>
            <a:r>
              <a:rPr lang="en-US" baseline="0" dirty="0" smtClean="0"/>
              <a:t> sleuth really does a lot of behind the scenes magic with generating trace ids (correlation ids) and then making sure each segment of a call is broken down in a unique span.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39</a:t>
            </a:fld>
            <a:endParaRPr lang="en-US"/>
          </a:p>
        </p:txBody>
      </p:sp>
    </p:spTree>
    <p:extLst>
      <p:ext uri="{BB962C8B-B14F-4D97-AF65-F5344CB8AC3E}">
        <p14:creationId xmlns:p14="http://schemas.microsoft.com/office/powerpoint/2010/main" val="173690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Papertrail</a:t>
            </a:r>
            <a:r>
              <a:rPr lang="en-US" dirty="0" smtClean="0"/>
              <a:t> is just one</a:t>
            </a:r>
            <a:r>
              <a:rPr lang="en-US" baseline="0" dirty="0" smtClean="0"/>
              <a:t> log aggregation tool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40</a:t>
            </a:fld>
            <a:endParaRPr lang="en-US"/>
          </a:p>
        </p:txBody>
      </p:sp>
    </p:spTree>
    <p:extLst>
      <p:ext uri="{BB962C8B-B14F-4D97-AF65-F5344CB8AC3E}">
        <p14:creationId xmlns:p14="http://schemas.microsoft.com/office/powerpoint/2010/main" val="654948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41</a:t>
            </a:fld>
            <a:endParaRPr lang="en-US"/>
          </a:p>
        </p:txBody>
      </p:sp>
    </p:spTree>
    <p:extLst>
      <p:ext uri="{BB962C8B-B14F-4D97-AF65-F5344CB8AC3E}">
        <p14:creationId xmlns:p14="http://schemas.microsoft.com/office/powerpoint/2010/main" val="57331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the tone for the talk</a:t>
            </a:r>
            <a:r>
              <a:rPr lang="en-US" baseline="0" dirty="0" smtClean="0"/>
              <a:t> by setting the business problem.  We have a small software company that makes </a:t>
            </a:r>
            <a:r>
              <a:rPr lang="en-US" baseline="0" dirty="0" err="1" smtClean="0"/>
              <a:t>licsense</a:t>
            </a:r>
            <a:r>
              <a:rPr lang="en-US" baseline="0" dirty="0" smtClean="0"/>
              <a:t> and asset management application.  There traditional focus has been </a:t>
            </a:r>
            <a:r>
              <a:rPr lang="en-US" baseline="0" dirty="0" err="1" smtClean="0"/>
              <a:t>deliverying</a:t>
            </a:r>
            <a:r>
              <a:rPr lang="en-US" baseline="0" dirty="0" smtClean="0"/>
              <a:t> a monolithic web app, install </a:t>
            </a:r>
            <a:r>
              <a:rPr lang="en-US" baseline="0" dirty="0" err="1" smtClean="0"/>
              <a:t>on-premise</a:t>
            </a:r>
            <a:r>
              <a:rPr lang="en-US" baseline="0" dirty="0" smtClean="0"/>
              <a:t> to customers.  They have a twice a year release cycle and it is killing the company in terms of getting the product out the door.</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5</a:t>
            </a:fld>
            <a:endParaRPr lang="en-US"/>
          </a:p>
        </p:txBody>
      </p:sp>
    </p:spTree>
    <p:extLst>
      <p:ext uri="{BB962C8B-B14F-4D97-AF65-F5344CB8AC3E}">
        <p14:creationId xmlns:p14="http://schemas.microsoft.com/office/powerpoint/2010/main" val="202743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transition:  Building microservices are easy.</a:t>
            </a:r>
            <a:r>
              <a:rPr lang="en-US" baseline="0" dirty="0" smtClean="0"/>
              <a:t>  Its like building blog site in 10 minutes. :-)</a:t>
            </a:r>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6</a:t>
            </a:fld>
            <a:endParaRPr lang="en-US"/>
          </a:p>
        </p:txBody>
      </p:sp>
    </p:spTree>
    <p:extLst>
      <p:ext uri="{BB962C8B-B14F-4D97-AF65-F5344CB8AC3E}">
        <p14:creationId xmlns:p14="http://schemas.microsoft.com/office/powerpoint/2010/main" val="190370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really</a:t>
            </a:r>
            <a:r>
              <a:rPr lang="en-US" baseline="0" dirty="0" smtClean="0"/>
              <a:t> simplifies development of REST-based services by focusing on annotation development.   Spring MVC is a full blown, full stack web development framework.  Spring Boot is a very light weight framework</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9</a:t>
            </a:fld>
            <a:endParaRPr lang="en-US"/>
          </a:p>
        </p:txBody>
      </p:sp>
    </p:spTree>
    <p:extLst>
      <p:ext uri="{BB962C8B-B14F-4D97-AF65-F5344CB8AC3E}">
        <p14:creationId xmlns:p14="http://schemas.microsoft.com/office/powerpoint/2010/main" val="214070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12</a:t>
            </a:fld>
            <a:endParaRPr lang="en-US"/>
          </a:p>
        </p:txBody>
      </p:sp>
    </p:spTree>
    <p:extLst>
      <p:ext uri="{BB962C8B-B14F-4D97-AF65-F5344CB8AC3E}">
        <p14:creationId xmlns:p14="http://schemas.microsoft.com/office/powerpoint/2010/main" val="98493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14</a:t>
            </a:fld>
            <a:endParaRPr lang="en-US"/>
          </a:p>
        </p:txBody>
      </p:sp>
    </p:spTree>
    <p:extLst>
      <p:ext uri="{BB962C8B-B14F-4D97-AF65-F5344CB8AC3E}">
        <p14:creationId xmlns:p14="http://schemas.microsoft.com/office/powerpoint/2010/main" val="29606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15</a:t>
            </a:fld>
            <a:endParaRPr lang="en-US"/>
          </a:p>
        </p:txBody>
      </p:sp>
    </p:spTree>
    <p:extLst>
      <p:ext uri="{BB962C8B-B14F-4D97-AF65-F5344CB8AC3E}">
        <p14:creationId xmlns:p14="http://schemas.microsoft.com/office/powerpoint/2010/main" val="5368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16</a:t>
            </a:fld>
            <a:endParaRPr lang="en-US"/>
          </a:p>
        </p:txBody>
      </p:sp>
    </p:spTree>
    <p:extLst>
      <p:ext uri="{BB962C8B-B14F-4D97-AF65-F5344CB8AC3E}">
        <p14:creationId xmlns:p14="http://schemas.microsoft.com/office/powerpoint/2010/main" val="165653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899" y="2576614"/>
            <a:ext cx="8458202"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48998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Title (Chapter)">
    <p:bg>
      <p:bgPr>
        <a:solidFill>
          <a:srgbClr val="5D3E5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188796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ansition Title (Chapter)">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spcCol="360000"/>
          <a:lstStyle>
            <a:lvl1pPr>
              <a:lnSpc>
                <a:spcPct val="100000"/>
              </a:lnSpc>
              <a:spcBef>
                <a:spcPts val="75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415555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168004"/>
            <a:ext cx="4121269"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4143" y="1168004"/>
            <a:ext cx="4116958"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48434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8458200" cy="92987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42900" y="1260872"/>
            <a:ext cx="4108889"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78807"/>
            <a:ext cx="4108889"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82358" y="1260872"/>
            <a:ext cx="411874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2358" y="1878807"/>
            <a:ext cx="4118742"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67595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314325"/>
            <a:ext cx="4093097"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0" name="Content Placeholder 2"/>
          <p:cNvSpPr>
            <a:spLocks noGrp="1"/>
          </p:cNvSpPr>
          <p:nvPr>
            <p:ph sz="half" idx="13"/>
          </p:nvPr>
        </p:nvSpPr>
        <p:spPr>
          <a:xfrm>
            <a:off x="4708003" y="314324"/>
            <a:ext cx="4093097" cy="4148139"/>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7"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2761603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6"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5076517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ntent - No 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42900" y="314325"/>
            <a:ext cx="8458201"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1"/>
          </p:nvPr>
        </p:nvSpPr>
        <p:spPr>
          <a:xfrm>
            <a:off x="6890147" y="4662649"/>
            <a:ext cx="1910954" cy="273844"/>
          </a:xfrm>
        </p:spPr>
        <p:txBody>
          <a:bodyPr/>
          <a:lstStyle/>
          <a:p>
            <a:fld id="{20CFEDCE-3BD6-9940-A642-E28DD407BF5F}" type="slidenum">
              <a:rPr lang="en-US" smtClean="0"/>
              <a:t>‹#›</a:t>
            </a:fld>
            <a:endParaRPr lang="en-US" dirty="0"/>
          </a:p>
        </p:txBody>
      </p:sp>
      <p:sp>
        <p:nvSpPr>
          <p:cNvPr id="8" name="Footer Placeholder 4"/>
          <p:cNvSpPr>
            <a:spLocks noGrp="1"/>
          </p:cNvSpPr>
          <p:nvPr>
            <p:ph type="ftr" sz="quarter" idx="12"/>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314325"/>
            <a:ext cx="4913709" cy="41481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1543050"/>
            <a:ext cx="3257550" cy="291941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944100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1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314325"/>
            <a:ext cx="4913709" cy="41481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342900" y="1543050"/>
            <a:ext cx="3257550" cy="291941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8859698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End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accent1"/>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42899" y="2576615"/>
            <a:ext cx="8458202" cy="1186872"/>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5" name="Footer Placeholder 2"/>
          <p:cNvSpPr>
            <a:spLocks noGrp="1"/>
          </p:cNvSpPr>
          <p:nvPr>
            <p:ph type="ftr" sz="quarter" idx="10"/>
          </p:nvPr>
        </p:nvSpPr>
        <p:spPr>
          <a:xfrm>
            <a:off x="342900" y="4779382"/>
            <a:ext cx="1852613" cy="309401"/>
          </a:xfrm>
          <a:noFill/>
        </p:spPr>
        <p:txBody>
          <a:bodyPr lIns="0"/>
          <a:lstStyle>
            <a:lvl1pPr algn="l">
              <a:defRPr>
                <a:solidFill>
                  <a:schemeClr val="bg1"/>
                </a:solidFill>
              </a:defRPr>
            </a:lvl1pPr>
          </a:lstStyle>
          <a:p>
            <a:r>
              <a:rPr lang="en-US" dirty="0" smtClean="0"/>
              <a:t>Genesys confidential and proprietary information. Unauthorized disclosure is prohibited. </a:t>
            </a:r>
            <a:endParaRPr lang="en-US" dirty="0"/>
          </a:p>
        </p:txBody>
      </p:sp>
      <p:sp>
        <p:nvSpPr>
          <p:cNvPr id="8" name="Footer Placeholder 2"/>
          <p:cNvSpPr txBox="1">
            <a:spLocks/>
          </p:cNvSpPr>
          <p:nvPr userDrawn="1"/>
        </p:nvSpPr>
        <p:spPr>
          <a:xfrm>
            <a:off x="2627709" y="4779382"/>
            <a:ext cx="1944291"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Copyright ©2017 Genesys. </a:t>
            </a:r>
          </a:p>
          <a:p>
            <a:r>
              <a:rPr lang="en-US" sz="563" dirty="0" smtClean="0"/>
              <a:t>2001 </a:t>
            </a:r>
            <a:r>
              <a:rPr lang="en-US" sz="563" dirty="0" err="1" smtClean="0"/>
              <a:t>Junipero</a:t>
            </a:r>
            <a:r>
              <a:rPr lang="en-US" sz="563" dirty="0" smtClean="0"/>
              <a:t> Serra Blvd., Daly City, CA 94014 </a:t>
            </a:r>
          </a:p>
        </p:txBody>
      </p:sp>
      <p:sp>
        <p:nvSpPr>
          <p:cNvPr id="9" name="Footer Placeholder 2"/>
          <p:cNvSpPr txBox="1">
            <a:spLocks/>
          </p:cNvSpPr>
          <p:nvPr userDrawn="1"/>
        </p:nvSpPr>
        <p:spPr>
          <a:xfrm>
            <a:off x="4571404" y="4779382"/>
            <a:ext cx="4229696"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All Rights reserved. Genesys and the Genesys logo are registered trademarks of Genesys. All other company names and logos may be registered trademarks or trademarks of their respective companies.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190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1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a:solidFill>
                  <a:srgbClr val="4E5054"/>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23" y="4154557"/>
            <a:ext cx="1729734" cy="753011"/>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Warm Red">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772" y="1438254"/>
            <a:ext cx="1378895" cy="2019297"/>
          </a:xfrm>
          <a:prstGeom prst="rect">
            <a:avLst/>
          </a:prstGeom>
        </p:spPr>
      </p:pic>
      <p:sp>
        <p:nvSpPr>
          <p:cNvPr id="7"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chemeClr val="bg1"/>
                </a:solidFill>
                <a:latin typeface="+mn-lt"/>
              </a:defRPr>
            </a:lvl1pPr>
          </a:lstStyle>
          <a:p>
            <a:r>
              <a:rPr lang="en-US" smtClean="0"/>
              <a:t>Click to edit Master title style</a:t>
            </a:r>
            <a:endParaRPr lang="en-US" dirty="0"/>
          </a:p>
        </p:txBody>
      </p:sp>
      <p:cxnSp>
        <p:nvCxnSpPr>
          <p:cNvPr id="9" name="Straight Connector 8"/>
          <p:cNvCxnSpPr/>
          <p:nvPr userDrawn="1"/>
        </p:nvCxnSpPr>
        <p:spPr>
          <a:xfrm>
            <a:off x="2684834" y="1643494"/>
            <a:ext cx="0" cy="16287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3566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rgbClr val="4E5054"/>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75916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2 - Light">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708" y="4155614"/>
            <a:ext cx="1721325" cy="74935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3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62" y="902661"/>
            <a:ext cx="1818785" cy="79177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over 3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3078"/>
            <a:ext cx="1916314" cy="81347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14325"/>
            <a:ext cx="8458200" cy="58314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897731"/>
            <a:ext cx="8458201" cy="3564732"/>
          </a:xfrm>
          <a:prstGeom prst="rect">
            <a:avLst/>
          </a:prstGeom>
        </p:spPr>
        <p:txBody>
          <a:bodyPr vert="horz" lIns="0" tIns="18000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491625" y="4713051"/>
            <a:ext cx="1624520" cy="284534"/>
          </a:xfrm>
          <a:prstGeom prst="rect">
            <a:avLst/>
          </a:prstGeom>
        </p:spPr>
        <p:txBody>
          <a:bodyPr vert="horz" lIns="0" tIns="0" rIns="0" bIns="0" rtlCol="0" anchor="t" anchorCtr="0"/>
          <a:lstStyle>
            <a:lvl1pPr algn="l">
              <a:defRPr lang="en-US" sz="563" b="0" i="0" kern="1200" smtClean="0">
                <a:solidFill>
                  <a:schemeClr val="bg1">
                    <a:lumMod val="65000"/>
                  </a:schemeClr>
                </a:solidFill>
                <a:effectLst/>
              </a:defRPr>
            </a:lvl1pPr>
          </a:lstStyle>
          <a:p>
            <a:r>
              <a:rPr lang="en-US" dirty="0" err="1" smtClean="0"/>
              <a:t>Genesys</a:t>
            </a:r>
            <a:r>
              <a:rPr lang="en-US" dirty="0" smtClean="0"/>
              <a:t> confidential and proprietary information. Unauthorized disclosure is prohibited.</a:t>
            </a:r>
            <a:endParaRPr lang="en-US" dirty="0"/>
          </a:p>
        </p:txBody>
      </p:sp>
      <p:sp>
        <p:nvSpPr>
          <p:cNvPr id="6"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988585463"/>
      </p:ext>
    </p:extLst>
  </p:cSld>
  <p:clrMap bg1="lt1" tx1="dk1" bg2="lt2" tx2="dk2" accent1="accent1" accent2="accent2" accent3="accent3" accent4="accent4" accent5="accent5" accent6="accent6" hlink="hlink" folHlink="folHlink"/>
  <p:sldLayoutIdLst>
    <p:sldLayoutId id="2147484033" r:id="rId1"/>
    <p:sldLayoutId id="2147484051" r:id="rId2"/>
    <p:sldLayoutId id="2147484045" r:id="rId3"/>
    <p:sldLayoutId id="2147484054" r:id="rId4"/>
    <p:sldLayoutId id="2147484055" r:id="rId5"/>
    <p:sldLayoutId id="2147484056" r:id="rId6"/>
    <p:sldLayoutId id="2147484050" r:id="rId7"/>
    <p:sldLayoutId id="2147484053" r:id="rId8"/>
    <p:sldLayoutId id="2147484052" r:id="rId9"/>
    <p:sldLayoutId id="2147484057" r:id="rId10"/>
    <p:sldLayoutId id="2147484058" r:id="rId11"/>
    <p:sldLayoutId id="2147484034" r:id="rId12"/>
    <p:sldLayoutId id="2147484036" r:id="rId13"/>
    <p:sldLayoutId id="2147484037" r:id="rId14"/>
    <p:sldLayoutId id="2147484048" r:id="rId15"/>
    <p:sldLayoutId id="2147484038" r:id="rId16"/>
    <p:sldLayoutId id="2147484039" r:id="rId17"/>
    <p:sldLayoutId id="2147484049" r:id="rId18"/>
    <p:sldLayoutId id="2147484040" r:id="rId19"/>
    <p:sldLayoutId id="2147484041" r:id="rId20"/>
    <p:sldLayoutId id="2147484047" r:id="rId21"/>
    <p:sldLayoutId id="2147484071" r:id="rId22"/>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000" kern="1200" spc="-113">
          <a:solidFill>
            <a:srgbClr val="FF4F1F"/>
          </a:solidFill>
          <a:latin typeface="+mj-lt"/>
          <a:ea typeface="+mj-ea"/>
          <a:cs typeface="+mj-cs"/>
        </a:defRPr>
      </a:lvl1pPr>
    </p:titleStyle>
    <p:body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pos="3560" userDrawn="1">
          <p15:clr>
            <a:srgbClr val="F26B43"/>
          </p15:clr>
        </p15:guide>
        <p15:guide id="3" pos="4241" userDrawn="1">
          <p15:clr>
            <a:srgbClr val="F26B43"/>
          </p15:clr>
        </p15:guide>
        <p15:guide id="4" pos="4922" userDrawn="1">
          <p15:clr>
            <a:srgbClr val="F26B43"/>
          </p15:clr>
        </p15:guide>
        <p15:guide id="6" pos="2200" userDrawn="1">
          <p15:clr>
            <a:srgbClr val="F26B43"/>
          </p15:clr>
        </p15:guide>
        <p15:guide id="7" pos="1520" userDrawn="1">
          <p15:clr>
            <a:srgbClr val="F26B43"/>
          </p15:clr>
        </p15:guide>
        <p15:guide id="8" pos="862" userDrawn="1">
          <p15:clr>
            <a:srgbClr val="F26B43"/>
          </p15:clr>
        </p15:guide>
        <p15:guide id="10" orient="horz" pos="2934" userDrawn="1">
          <p15:clr>
            <a:srgbClr val="F26B43"/>
          </p15:clr>
        </p15:guide>
        <p15:guide id="11" orient="horz" pos="2811" userDrawn="1">
          <p15:clr>
            <a:srgbClr val="F26B43"/>
          </p15:clr>
        </p15:guide>
        <p15:guide id="12" pos="216" userDrawn="1">
          <p15:clr>
            <a:srgbClr val="F26B43"/>
          </p15:clr>
        </p15:guide>
        <p15:guide id="13" pos="5544" userDrawn="1">
          <p15:clr>
            <a:srgbClr val="F26B43"/>
          </p15:clr>
        </p15:guide>
        <p15:guide id="16" orient="horz" pos="1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6.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160204"/>
            <a:ext cx="6821322" cy="929849"/>
          </a:xfrm>
        </p:spPr>
        <p:txBody>
          <a:bodyPr>
            <a:normAutofit/>
          </a:bodyPr>
          <a:lstStyle/>
          <a:p>
            <a:r>
              <a:rPr lang="en-US" dirty="0" smtClean="0"/>
              <a:t>Wrangling Docker and Python</a:t>
            </a:r>
            <a:endParaRPr lang="en-US" dirty="0"/>
          </a:p>
        </p:txBody>
      </p:sp>
      <p:sp>
        <p:nvSpPr>
          <p:cNvPr id="3" name="Subtitle 2"/>
          <p:cNvSpPr>
            <a:spLocks noGrp="1"/>
          </p:cNvSpPr>
          <p:nvPr>
            <p:ph type="subTitle" idx="1"/>
          </p:nvPr>
        </p:nvSpPr>
        <p:spPr>
          <a:xfrm>
            <a:off x="2160985" y="2090053"/>
            <a:ext cx="6640116" cy="1283191"/>
          </a:xfrm>
        </p:spPr>
        <p:txBody>
          <a:bodyPr>
            <a:normAutofit fontScale="92500" lnSpcReduction="20000"/>
          </a:bodyPr>
          <a:lstStyle/>
          <a:p>
            <a:r>
              <a:rPr lang="en-US" dirty="0" smtClean="0"/>
              <a:t>Leveraging Containerization to quickly Deliver Python Solutions</a:t>
            </a:r>
          </a:p>
          <a:p>
            <a:r>
              <a:rPr lang="en-US" dirty="0"/>
              <a:t> </a:t>
            </a:r>
            <a:r>
              <a:rPr lang="en-US" dirty="0" smtClean="0"/>
              <a:t>                                                  John Carnell</a:t>
            </a:r>
            <a:br>
              <a:rPr lang="en-US" dirty="0" smtClean="0"/>
            </a:br>
            <a:r>
              <a:rPr lang="en-US" dirty="0" smtClean="0"/>
              <a:t>			         </a:t>
            </a:r>
            <a:r>
              <a:rPr lang="en-US" dirty="0" err="1" smtClean="0"/>
              <a:t>Genesys</a:t>
            </a:r>
            <a:r>
              <a:rPr lang="en-US" dirty="0" smtClean="0"/>
              <a:t>	</a:t>
            </a:r>
            <a:br>
              <a:rPr lang="en-US" dirty="0" smtClean="0"/>
            </a:br>
            <a:endParaRPr lang="en-US" dirty="0" smtClean="0"/>
          </a:p>
          <a:p>
            <a:endParaRPr lang="en-US" dirty="0"/>
          </a:p>
          <a:p>
            <a:endParaRPr lang="en-US" dirty="0"/>
          </a:p>
        </p:txBody>
      </p:sp>
    </p:spTree>
    <p:extLst>
      <p:ext uri="{BB962C8B-B14F-4D97-AF65-F5344CB8AC3E}">
        <p14:creationId xmlns:p14="http://schemas.microsoft.com/office/powerpoint/2010/main" val="165786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Contact Service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27" y="682249"/>
            <a:ext cx="6897880" cy="4195618"/>
          </a:xfrm>
          <a:prstGeom prst="rect">
            <a:avLst/>
          </a:prstGeom>
        </p:spPr>
      </p:pic>
    </p:spTree>
    <p:extLst>
      <p:ext uri="{BB962C8B-B14F-4D97-AF65-F5344CB8AC3E}">
        <p14:creationId xmlns:p14="http://schemas.microsoft.com/office/powerpoint/2010/main" val="682212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Contact with a POST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500"/>
            <a:ext cx="9144000" cy="3723588"/>
          </a:xfrm>
          <a:prstGeom prst="rect">
            <a:avLst/>
          </a:prstGeom>
        </p:spPr>
      </p:pic>
    </p:spTree>
    <p:extLst>
      <p:ext uri="{BB962C8B-B14F-4D97-AF65-F5344CB8AC3E}">
        <p14:creationId xmlns:p14="http://schemas.microsoft.com/office/powerpoint/2010/main" val="1307831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 Contract with an HTTP</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01580"/>
            <a:ext cx="8458200" cy="4053747"/>
          </a:xfrm>
          <a:prstGeom prst="rect">
            <a:avLst/>
          </a:prstGeom>
        </p:spPr>
      </p:pic>
    </p:spTree>
    <p:extLst>
      <p:ext uri="{BB962C8B-B14F-4D97-AF65-F5344CB8AC3E}">
        <p14:creationId xmlns:p14="http://schemas.microsoft.com/office/powerpoint/2010/main" val="1225935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Docker?</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13</a:t>
            </a:fld>
            <a:endParaRPr lang="en-US" dirty="0"/>
          </a:p>
        </p:txBody>
      </p:sp>
    </p:spTree>
    <p:extLst>
      <p:ext uri="{BB962C8B-B14F-4D97-AF65-F5344CB8AC3E}">
        <p14:creationId xmlns:p14="http://schemas.microsoft.com/office/powerpoint/2010/main" val="1850635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14</a:t>
            </a:fld>
            <a:endParaRPr lang="en-US" dirty="0"/>
          </a:p>
        </p:txBody>
      </p:sp>
      <p:sp>
        <p:nvSpPr>
          <p:cNvPr id="8" name="Content Placeholder 7"/>
          <p:cNvSpPr>
            <a:spLocks noGrp="1"/>
          </p:cNvSpPr>
          <p:nvPr>
            <p:ph idx="1"/>
          </p:nvPr>
        </p:nvSpPr>
        <p:spPr>
          <a:xfrm>
            <a:off x="6094142" y="796764"/>
            <a:ext cx="3033132" cy="3373792"/>
          </a:xfrm>
        </p:spPr>
        <p:txBody>
          <a:bodyPr>
            <a:normAutofit/>
          </a:bodyPr>
          <a:lstStyle/>
          <a:p>
            <a:pPr defTabSz="914400">
              <a:spcBef>
                <a:spcPts val="0"/>
              </a:spcBef>
              <a:buClrTx/>
            </a:pPr>
            <a:r>
              <a:rPr lang="en-US" dirty="0" smtClean="0"/>
              <a:t>Docker is a container management platform</a:t>
            </a:r>
          </a:p>
          <a:p>
            <a:pPr defTabSz="914400">
              <a:spcBef>
                <a:spcPts val="0"/>
              </a:spcBef>
              <a:buClrTx/>
            </a:pPr>
            <a:r>
              <a:rPr lang="en-US" dirty="0" smtClean="0"/>
              <a:t>A container is a software image that is:</a:t>
            </a:r>
          </a:p>
          <a:p>
            <a:pPr lvl="1" defTabSz="914400">
              <a:spcBef>
                <a:spcPts val="0"/>
              </a:spcBef>
              <a:buClrTx/>
            </a:pPr>
            <a:r>
              <a:rPr lang="en-US" dirty="0" smtClean="0"/>
              <a:t>Lightweight</a:t>
            </a:r>
          </a:p>
          <a:p>
            <a:pPr lvl="1" defTabSz="914400">
              <a:spcBef>
                <a:spcPts val="0"/>
              </a:spcBef>
              <a:buClrTx/>
            </a:pPr>
            <a:r>
              <a:rPr lang="en-US" dirty="0" smtClean="0"/>
              <a:t>Stand-alone</a:t>
            </a:r>
          </a:p>
          <a:p>
            <a:pPr lvl="1" defTabSz="914400">
              <a:spcBef>
                <a:spcPts val="0"/>
              </a:spcBef>
              <a:buClrTx/>
            </a:pPr>
            <a:r>
              <a:rPr lang="en-US" dirty="0" smtClean="0"/>
              <a:t>Isolated</a:t>
            </a:r>
          </a:p>
          <a:p>
            <a:pPr lvl="1" defTabSz="914400">
              <a:spcBef>
                <a:spcPts val="0"/>
              </a:spcBef>
              <a:buClrTx/>
            </a:pPr>
            <a:r>
              <a:rPr lang="en-US" dirty="0" smtClean="0"/>
              <a:t>Portable across all environments</a:t>
            </a:r>
          </a:p>
          <a:p>
            <a:pPr defTabSz="914400">
              <a:spcBef>
                <a:spcPts val="0"/>
              </a:spcBef>
              <a:buClrTx/>
            </a:pPr>
            <a:r>
              <a:rPr lang="en-US" dirty="0" smtClean="0"/>
              <a:t>You run the same image across all environments</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5293768" y="2042140"/>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40578" y="685800"/>
            <a:ext cx="5280897" cy="4201222"/>
          </a:xfrm>
          <a:prstGeom prst="rect">
            <a:avLst/>
          </a:prstGeom>
        </p:spPr>
      </p:pic>
    </p:spTree>
    <p:extLst>
      <p:ext uri="{BB962C8B-B14F-4D97-AF65-F5344CB8AC3E}">
        <p14:creationId xmlns:p14="http://schemas.microsoft.com/office/powerpoint/2010/main" val="1327226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Everything in Docker Starts with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15</a:t>
            </a:fld>
            <a:endParaRPr lang="en-US" dirty="0"/>
          </a:p>
        </p:txBody>
      </p:sp>
      <p:sp>
        <p:nvSpPr>
          <p:cNvPr id="8" name="Content Placeholder 7"/>
          <p:cNvSpPr>
            <a:spLocks noGrp="1"/>
          </p:cNvSpPr>
          <p:nvPr>
            <p:ph idx="1"/>
          </p:nvPr>
        </p:nvSpPr>
        <p:spPr>
          <a:xfrm>
            <a:off x="5259604" y="819512"/>
            <a:ext cx="3033132" cy="3373792"/>
          </a:xfrm>
        </p:spPr>
        <p:txBody>
          <a:bodyPr>
            <a:normAutofit lnSpcReduction="10000"/>
          </a:bodyPr>
          <a:lstStyle/>
          <a:p>
            <a:pPr defTabSz="914400">
              <a:spcBef>
                <a:spcPts val="0"/>
              </a:spcBef>
              <a:buClrTx/>
            </a:pPr>
            <a:r>
              <a:rPr lang="en-US" dirty="0" smtClean="0"/>
              <a:t>Images are the self-contained, executables</a:t>
            </a:r>
          </a:p>
          <a:p>
            <a:pPr defTabSz="914400">
              <a:spcBef>
                <a:spcPts val="0"/>
              </a:spcBef>
              <a:buClrTx/>
            </a:pPr>
            <a:r>
              <a:rPr lang="en-US" dirty="0" smtClean="0"/>
              <a:t>You can start up an image</a:t>
            </a:r>
          </a:p>
          <a:p>
            <a:pPr defTabSz="914400">
              <a:spcBef>
                <a:spcPts val="0"/>
              </a:spcBef>
              <a:buClrTx/>
            </a:pPr>
            <a:r>
              <a:rPr lang="en-US" dirty="0" smtClean="0"/>
              <a:t>Once the image is baked it can not be changed</a:t>
            </a:r>
          </a:p>
          <a:p>
            <a:pPr defTabSz="914400">
              <a:spcBef>
                <a:spcPts val="0"/>
              </a:spcBef>
              <a:buClrTx/>
            </a:pPr>
            <a:r>
              <a:rPr lang="en-US" dirty="0" smtClean="0"/>
              <a:t>You can pass in environment variables to control behavior</a:t>
            </a:r>
          </a:p>
          <a:p>
            <a:pPr defTabSz="914400">
              <a:spcBef>
                <a:spcPts val="0"/>
              </a:spcBef>
              <a:buClrTx/>
            </a:pPr>
            <a:r>
              <a:rPr lang="en-US" dirty="0" smtClean="0"/>
              <a:t>Images are not full blown virtual machines</a:t>
            </a:r>
          </a:p>
          <a:p>
            <a:pPr defTabSz="914400">
              <a:spcBef>
                <a:spcPts val="0"/>
              </a:spcBef>
              <a:buClrTx/>
            </a:pPr>
            <a:r>
              <a:rPr lang="en-US" dirty="0" smtClean="0"/>
              <a:t>Best way to think about an image is that they do one thing really well.</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4044832" y="2018741"/>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Tree>
    <p:extLst>
      <p:ext uri="{BB962C8B-B14F-4D97-AF65-F5344CB8AC3E}">
        <p14:creationId xmlns:p14="http://schemas.microsoft.com/office/powerpoint/2010/main" val="277654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How Do We Create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16</a:t>
            </a:fld>
            <a:endParaRPr lang="en-US" dirty="0"/>
          </a:p>
        </p:txBody>
      </p:sp>
      <p:sp>
        <p:nvSpPr>
          <p:cNvPr id="8" name="Content Placeholder 7"/>
          <p:cNvSpPr>
            <a:spLocks noGrp="1"/>
          </p:cNvSpPr>
          <p:nvPr>
            <p:ph idx="1"/>
          </p:nvPr>
        </p:nvSpPr>
        <p:spPr>
          <a:xfrm>
            <a:off x="4612832" y="969830"/>
            <a:ext cx="4352747" cy="3128363"/>
          </a:xfrm>
        </p:spPr>
        <p:txBody>
          <a:bodyPr>
            <a:normAutofit/>
          </a:bodyPr>
          <a:lstStyle/>
          <a:p>
            <a:pPr marL="0" indent="0">
              <a:buNone/>
            </a:pPr>
            <a:r>
              <a:rPr lang="en-US" sz="1300" dirty="0"/>
              <a:t>FROM python:3.6</a:t>
            </a:r>
          </a:p>
          <a:p>
            <a:pPr marL="0" indent="0">
              <a:buNone/>
            </a:pPr>
            <a:r>
              <a:rPr lang="en-US" sz="1300" dirty="0"/>
              <a:t/>
            </a:r>
            <a:br>
              <a:rPr lang="en-US" sz="1300" dirty="0"/>
            </a:br>
            <a:r>
              <a:rPr lang="en-US" sz="1300" dirty="0"/>
              <a:t>RUN </a:t>
            </a:r>
            <a:r>
              <a:rPr lang="en-US" sz="1300" dirty="0" err="1"/>
              <a:t>mkdir</a:t>
            </a:r>
            <a:r>
              <a:rPr lang="en-US" sz="1300" dirty="0"/>
              <a:t> -p /</a:t>
            </a:r>
            <a:r>
              <a:rPr lang="en-US" sz="1300" dirty="0" err="1"/>
              <a:t>usr</a:t>
            </a:r>
            <a:r>
              <a:rPr lang="en-US" sz="1300" dirty="0"/>
              <a:t>/local/bin/simple-contact/</a:t>
            </a:r>
          </a:p>
          <a:p>
            <a:pPr marL="0" indent="0">
              <a:buNone/>
            </a:pPr>
            <a:r>
              <a:rPr lang="en-US" sz="1300" dirty="0"/>
              <a:t>COPY </a:t>
            </a:r>
            <a:r>
              <a:rPr lang="en-US" sz="1300" dirty="0" err="1"/>
              <a:t>requirements.txt</a:t>
            </a:r>
            <a:r>
              <a:rPr lang="en-US" sz="1300" dirty="0"/>
              <a:t> /</a:t>
            </a:r>
            <a:r>
              <a:rPr lang="en-US" sz="1300" dirty="0" err="1"/>
              <a:t>usr</a:t>
            </a:r>
            <a:r>
              <a:rPr lang="en-US" sz="1300" dirty="0"/>
              <a:t>/local/bin/simple-contact/.</a:t>
            </a:r>
          </a:p>
          <a:p>
            <a:pPr marL="0" indent="0">
              <a:buNone/>
            </a:pPr>
            <a:r>
              <a:rPr lang="en-US" sz="1300" dirty="0" smtClean="0"/>
              <a:t>COPY </a:t>
            </a:r>
            <a:r>
              <a:rPr lang="en-US" sz="1300" dirty="0" err="1" smtClean="0"/>
              <a:t>contact.py</a:t>
            </a:r>
            <a:r>
              <a:rPr lang="en-US" sz="1300" dirty="0" smtClean="0"/>
              <a:t> /</a:t>
            </a:r>
            <a:r>
              <a:rPr lang="en-US" sz="1300" dirty="0" err="1" smtClean="0"/>
              <a:t>usr</a:t>
            </a:r>
            <a:r>
              <a:rPr lang="en-US" sz="1300" dirty="0" smtClean="0"/>
              <a:t>/local/bin/simple-contact/.</a:t>
            </a:r>
          </a:p>
          <a:p>
            <a:pPr marL="0" indent="0">
              <a:buNone/>
            </a:pPr>
            <a:r>
              <a:rPr lang="en-US" sz="1300" dirty="0" smtClean="0"/>
              <a:t>COPY </a:t>
            </a:r>
            <a:r>
              <a:rPr lang="en-US" sz="1300" dirty="0" err="1"/>
              <a:t>DB.py</a:t>
            </a:r>
            <a:r>
              <a:rPr lang="en-US" sz="1300" dirty="0"/>
              <a:t> /</a:t>
            </a:r>
            <a:r>
              <a:rPr lang="en-US" sz="1300" dirty="0" err="1"/>
              <a:t>usr</a:t>
            </a:r>
            <a:r>
              <a:rPr lang="en-US" sz="1300" dirty="0"/>
              <a:t>/local/bin/simple-contact/.</a:t>
            </a:r>
          </a:p>
          <a:p>
            <a:pPr marL="0" indent="0">
              <a:buNone/>
            </a:pPr>
            <a:r>
              <a:rPr lang="en-US" sz="1300" dirty="0"/>
              <a:t>RUN pip3 install -r /</a:t>
            </a:r>
            <a:r>
              <a:rPr lang="en-US" sz="1300" dirty="0" err="1"/>
              <a:t>usr</a:t>
            </a:r>
            <a:r>
              <a:rPr lang="en-US" sz="1300" dirty="0"/>
              <a:t>/local/bin/simple-contact/</a:t>
            </a:r>
            <a:r>
              <a:rPr lang="en-US" sz="1300" dirty="0" err="1"/>
              <a:t>requirements.txt</a:t>
            </a:r>
            <a:endParaRPr lang="en-US" sz="1300" dirty="0"/>
          </a:p>
          <a:p>
            <a:pPr marL="0" indent="0">
              <a:buNone/>
            </a:pPr>
            <a:r>
              <a:rPr lang="en-US" sz="1300" dirty="0"/>
              <a:t>CMD python3 /</a:t>
            </a:r>
            <a:r>
              <a:rPr lang="en-US" sz="1300" dirty="0" err="1"/>
              <a:t>usr</a:t>
            </a:r>
            <a:r>
              <a:rPr lang="en-US" sz="1300" dirty="0"/>
              <a:t>/local/bin/simple-contact/simple-</a:t>
            </a:r>
            <a:r>
              <a:rPr lang="en-US" sz="1300" dirty="0" err="1"/>
              <a:t>contact.py</a:t>
            </a:r>
            <a:endParaRPr lang="en-US" sz="1300" dirty="0"/>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3721446" y="2269643"/>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
        <p:nvSpPr>
          <p:cNvPr id="4" name="Rectangle 3"/>
          <p:cNvSpPr/>
          <p:nvPr/>
        </p:nvSpPr>
        <p:spPr>
          <a:xfrm>
            <a:off x="1761710" y="4474481"/>
            <a:ext cx="4572000" cy="461665"/>
          </a:xfrm>
          <a:prstGeom prst="rect">
            <a:avLst/>
          </a:prstGeom>
        </p:spPr>
        <p:txBody>
          <a:bodyPr>
            <a:spAutoFit/>
          </a:bodyPr>
          <a:lstStyle/>
          <a:p>
            <a:r>
              <a:rPr lang="en-US" sz="2400" dirty="0" err="1" smtClean="0"/>
              <a:t>docker</a:t>
            </a:r>
            <a:r>
              <a:rPr lang="en-US" sz="2400" dirty="0" smtClean="0"/>
              <a:t> build . </a:t>
            </a:r>
            <a:r>
              <a:rPr lang="mr-IN" sz="2400" dirty="0" smtClean="0"/>
              <a:t>–</a:t>
            </a:r>
            <a:r>
              <a:rPr lang="en-US" sz="2400" dirty="0" smtClean="0"/>
              <a:t>t simple-contact</a:t>
            </a:r>
            <a:endParaRPr lang="en-US" sz="2400" b="0" dirty="0">
              <a:effectLst/>
            </a:endParaRPr>
          </a:p>
        </p:txBody>
      </p:sp>
      <p:sp>
        <p:nvSpPr>
          <p:cNvPr id="11" name="Right Arrow 10"/>
          <p:cNvSpPr/>
          <p:nvPr/>
        </p:nvSpPr>
        <p:spPr>
          <a:xfrm rot="5400000">
            <a:off x="3483154" y="4113459"/>
            <a:ext cx="476583"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7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I have an image! Now what?</a:t>
            </a:r>
            <a:endParaRPr lang="en-US" dirty="0"/>
          </a:p>
        </p:txBody>
      </p:sp>
      <p:sp>
        <p:nvSpPr>
          <p:cNvPr id="3" name="Content Placeholder 2"/>
          <p:cNvSpPr>
            <a:spLocks noGrp="1"/>
          </p:cNvSpPr>
          <p:nvPr>
            <p:ph idx="1"/>
          </p:nvPr>
        </p:nvSpPr>
        <p:spPr>
          <a:xfrm>
            <a:off x="342900" y="853123"/>
            <a:ext cx="8458201" cy="685742"/>
          </a:xfrm>
        </p:spPr>
        <p:txBody>
          <a:bodyPr>
            <a:normAutofit/>
          </a:bodyPr>
          <a:lstStyle/>
          <a:p>
            <a:pPr marL="0" indent="0" algn="ctr">
              <a:buNone/>
            </a:pPr>
            <a:r>
              <a:rPr lang="en-US" sz="2000" dirty="0" err="1">
                <a:latin typeface="Mangal" charset="0"/>
                <a:ea typeface="Mangal" charset="0"/>
                <a:cs typeface="Mangal" charset="0"/>
              </a:rPr>
              <a:t>docker</a:t>
            </a:r>
            <a:r>
              <a:rPr lang="en-US" sz="2000" dirty="0">
                <a:latin typeface="Mangal" charset="0"/>
                <a:ea typeface="Mangal" charset="0"/>
                <a:cs typeface="Mangal" charset="0"/>
              </a:rPr>
              <a:t> run -d --restart=always -p </a:t>
            </a:r>
            <a:r>
              <a:rPr lang="en-US" sz="2000" dirty="0" smtClean="0">
                <a:latin typeface="Mangal" charset="0"/>
                <a:ea typeface="Mangal" charset="0"/>
                <a:cs typeface="Mangal" charset="0"/>
              </a:rPr>
              <a:t>8080:5001 </a:t>
            </a:r>
            <a:r>
              <a:rPr lang="en-US" sz="2000" dirty="0">
                <a:latin typeface="Mangal" charset="0"/>
                <a:ea typeface="Mangal" charset="0"/>
                <a:cs typeface="Mangal" charset="0"/>
              </a:rPr>
              <a:t>simple-contact</a:t>
            </a:r>
          </a:p>
        </p:txBody>
      </p:sp>
      <p:sp>
        <p:nvSpPr>
          <p:cNvPr id="4" name="Slide Number Placeholder 3"/>
          <p:cNvSpPr>
            <a:spLocks noGrp="1"/>
          </p:cNvSpPr>
          <p:nvPr>
            <p:ph type="sldNum" sz="quarter" idx="4"/>
          </p:nvPr>
        </p:nvSpPr>
        <p:spPr/>
        <p:txBody>
          <a:bodyPr/>
          <a:lstStyle/>
          <a:p>
            <a:fld id="{20CFEDCE-3BD6-9940-A642-E28DD407BF5F}"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1880604"/>
            <a:ext cx="6515100" cy="2440305"/>
          </a:xfrm>
          <a:prstGeom prst="rect">
            <a:avLst/>
          </a:prstGeom>
        </p:spPr>
      </p:pic>
      <p:sp>
        <p:nvSpPr>
          <p:cNvPr id="7" name="TextBox 6"/>
          <p:cNvSpPr txBox="1"/>
          <p:nvPr/>
        </p:nvSpPr>
        <p:spPr>
          <a:xfrm>
            <a:off x="5486400" y="992459"/>
            <a:ext cx="423746" cy="369332"/>
          </a:xfrm>
          <a:prstGeom prst="rect">
            <a:avLst/>
          </a:prstGeom>
          <a:noFill/>
        </p:spPr>
        <p:txBody>
          <a:bodyPr wrap="square" rtlCol="0">
            <a:spAutoFit/>
          </a:bodyPr>
          <a:lstStyle/>
          <a:p>
            <a:r>
              <a:rPr lang="en-US" sz="1800" smtClean="0">
                <a:solidFill>
                  <a:schemeClr val="accent1"/>
                </a:solidFill>
              </a:rPr>
              <a:t>X</a:t>
            </a:r>
            <a:endParaRPr lang="en-US" sz="1800">
              <a:solidFill>
                <a:schemeClr val="accent1"/>
              </a:solidFill>
            </a:endParaRPr>
          </a:p>
        </p:txBody>
      </p:sp>
      <p:sp>
        <p:nvSpPr>
          <p:cNvPr id="10" name="TextBox 9"/>
          <p:cNvSpPr txBox="1"/>
          <p:nvPr/>
        </p:nvSpPr>
        <p:spPr>
          <a:xfrm>
            <a:off x="5480823" y="801338"/>
            <a:ext cx="423746" cy="369332"/>
          </a:xfrm>
          <a:prstGeom prst="rect">
            <a:avLst/>
          </a:prstGeom>
          <a:noFill/>
        </p:spPr>
        <p:txBody>
          <a:bodyPr wrap="square" rtlCol="0">
            <a:spAutoFit/>
          </a:bodyPr>
          <a:lstStyle/>
          <a:p>
            <a:r>
              <a:rPr lang="en-US" sz="1800" dirty="0"/>
              <a:t>1</a:t>
            </a:r>
          </a:p>
        </p:txBody>
      </p:sp>
      <p:sp>
        <p:nvSpPr>
          <p:cNvPr id="11" name="Right Arrow 10"/>
          <p:cNvSpPr/>
          <p:nvPr/>
        </p:nvSpPr>
        <p:spPr>
          <a:xfrm rot="8533607">
            <a:off x="3150471" y="1434555"/>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000710">
            <a:off x="4337050" y="1486710"/>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02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Moving beyond a simple 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18</a:t>
            </a:fld>
            <a:endParaRPr lang="en-US" dirty="0"/>
          </a:p>
        </p:txBody>
      </p:sp>
    </p:spTree>
    <p:extLst>
      <p:ext uri="{BB962C8B-B14F-4D97-AF65-F5344CB8AC3E}">
        <p14:creationId xmlns:p14="http://schemas.microsoft.com/office/powerpoint/2010/main" val="1115095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power of Docker comes when standing up the entire stack</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5" y="645422"/>
            <a:ext cx="4449956" cy="3795551"/>
          </a:xfrm>
          <a:prstGeom prst="rect">
            <a:avLst/>
          </a:prstGeom>
        </p:spPr>
      </p:pic>
      <p:sp>
        <p:nvSpPr>
          <p:cNvPr id="13" name="Content Placeholder 7"/>
          <p:cNvSpPr>
            <a:spLocks noGrp="1"/>
          </p:cNvSpPr>
          <p:nvPr>
            <p:ph idx="1"/>
          </p:nvPr>
        </p:nvSpPr>
        <p:spPr>
          <a:xfrm>
            <a:off x="4792857" y="696624"/>
            <a:ext cx="4276492" cy="3128363"/>
          </a:xfrm>
        </p:spPr>
        <p:txBody>
          <a:bodyPr>
            <a:normAutofit fontScale="92500" lnSpcReduction="10000"/>
          </a:bodyPr>
          <a:lstStyle/>
          <a:p>
            <a:pPr marL="0" indent="0">
              <a:buNone/>
            </a:pPr>
            <a:r>
              <a:rPr lang="en-US" sz="1600" dirty="0" smtClean="0"/>
              <a:t>The real power of Docker becomes apparent when you have to build a real application with real infrastructure.</a:t>
            </a:r>
          </a:p>
          <a:p>
            <a:r>
              <a:rPr lang="en-US" sz="1600" dirty="0" smtClean="0"/>
              <a:t>We are going to build a text-to-speech application</a:t>
            </a:r>
          </a:p>
          <a:p>
            <a:r>
              <a:rPr lang="en-US" sz="1600" dirty="0" smtClean="0"/>
              <a:t>This application will involve multiple pieces of infrastructure:</a:t>
            </a:r>
          </a:p>
          <a:p>
            <a:pPr lvl="1"/>
            <a:r>
              <a:rPr lang="en-US" sz="1600" dirty="0" smtClean="0"/>
              <a:t>2 Python-based services</a:t>
            </a:r>
          </a:p>
          <a:p>
            <a:pPr lvl="1"/>
            <a:r>
              <a:rPr lang="en-US" sz="1600" dirty="0" smtClean="0"/>
              <a:t>1 Postgres Database</a:t>
            </a:r>
          </a:p>
          <a:p>
            <a:pPr lvl="1"/>
            <a:r>
              <a:rPr lang="en-US" sz="1600" dirty="0" smtClean="0"/>
              <a:t>1 </a:t>
            </a:r>
            <a:r>
              <a:rPr lang="en-US" sz="1600" dirty="0" err="1" smtClean="0"/>
              <a:t>Redis</a:t>
            </a:r>
            <a:r>
              <a:rPr lang="en-US" sz="1600" dirty="0" smtClean="0"/>
              <a:t> </a:t>
            </a:r>
            <a:r>
              <a:rPr lang="en-US" sz="1600" dirty="0" smtClean="0"/>
              <a:t>Service</a:t>
            </a:r>
            <a:endParaRPr lang="en-US" sz="1600" dirty="0" smtClean="0"/>
          </a:p>
          <a:p>
            <a:pPr lvl="1"/>
            <a:r>
              <a:rPr lang="en-US" sz="1600" dirty="0" smtClean="0"/>
              <a:t>A call out to </a:t>
            </a:r>
            <a:r>
              <a:rPr lang="en-US" sz="1600" dirty="0" err="1" smtClean="0"/>
              <a:t>Twilio</a:t>
            </a:r>
            <a:endParaRPr lang="en-US" sz="1600" dirty="0" smtClean="0"/>
          </a:p>
          <a:p>
            <a:r>
              <a:rPr lang="en-US" sz="1600" dirty="0" smtClean="0"/>
              <a:t>We want to build and deploy the exact same environment we run locally to a prod environment.</a:t>
            </a:r>
            <a:endParaRPr lang="en-US" sz="1600" dirty="0"/>
          </a:p>
          <a:p>
            <a:pPr defTabSz="914400">
              <a:spcBef>
                <a:spcPts val="0"/>
              </a:spcBef>
              <a:buClrTx/>
            </a:pPr>
            <a:endParaRPr lang="en-US" dirty="0" smtClean="0"/>
          </a:p>
          <a:p>
            <a:pPr lvl="1" defTabSz="914400">
              <a:spcBef>
                <a:spcPts val="0"/>
              </a:spcBef>
              <a:buClrTx/>
            </a:pPr>
            <a:endParaRPr lang="en-US" dirty="0" smtClean="0"/>
          </a:p>
        </p:txBody>
      </p:sp>
      <p:sp>
        <p:nvSpPr>
          <p:cNvPr id="14" name="Right Arrow 13"/>
          <p:cNvSpPr/>
          <p:nvPr/>
        </p:nvSpPr>
        <p:spPr>
          <a:xfrm rot="10800000">
            <a:off x="4029901" y="1915177"/>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1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Speaker</a:t>
            </a:r>
            <a:endParaRPr lang="en-US" dirty="0"/>
          </a:p>
        </p:txBody>
      </p:sp>
      <p:sp>
        <p:nvSpPr>
          <p:cNvPr id="3" name="Content Placeholder 2"/>
          <p:cNvSpPr>
            <a:spLocks noGrp="1"/>
          </p:cNvSpPr>
          <p:nvPr>
            <p:ph idx="1"/>
          </p:nvPr>
        </p:nvSpPr>
        <p:spPr>
          <a:xfrm>
            <a:off x="2408662" y="668867"/>
            <a:ext cx="4969427" cy="3523991"/>
          </a:xfrm>
        </p:spPr>
        <p:txBody>
          <a:bodyPr numCol="1">
            <a:noAutofit/>
          </a:bodyPr>
          <a:lstStyle/>
          <a:p>
            <a:pPr marL="0" indent="0">
              <a:buNone/>
            </a:pPr>
            <a:r>
              <a:rPr lang="en-US" sz="1400" dirty="0" smtClean="0"/>
              <a:t>JOHN  </a:t>
            </a:r>
            <a:r>
              <a:rPr lang="en-US" sz="1400" dirty="0"/>
              <a:t>CARNELL  is a </a:t>
            </a:r>
            <a:r>
              <a:rPr lang="en-US" sz="1400" dirty="0" smtClean="0"/>
              <a:t>lead </a:t>
            </a:r>
            <a:r>
              <a:rPr lang="en-US" sz="1400" dirty="0"/>
              <a:t>cloud engineer at </a:t>
            </a:r>
            <a:r>
              <a:rPr lang="en-US" sz="1400" dirty="0" err="1"/>
              <a:t>Genesys</a:t>
            </a:r>
            <a:r>
              <a:rPr lang="en-US" sz="1400" dirty="0"/>
              <a:t>, where </a:t>
            </a:r>
            <a:r>
              <a:rPr lang="en-US" sz="1400" dirty="0" smtClean="0"/>
              <a:t>he works </a:t>
            </a:r>
            <a:r>
              <a:rPr lang="en-US" sz="1400" dirty="0"/>
              <a:t>in </a:t>
            </a:r>
            <a:r>
              <a:rPr lang="en-US" sz="1400" dirty="0" err="1"/>
              <a:t>Genesys’s</a:t>
            </a:r>
            <a:r>
              <a:rPr lang="en-US" sz="1400" dirty="0"/>
              <a:t> </a:t>
            </a:r>
            <a:r>
              <a:rPr lang="en-US" sz="1400" dirty="0" err="1"/>
              <a:t>PureCloud</a:t>
            </a:r>
            <a:r>
              <a:rPr lang="en-US" sz="1400" dirty="0"/>
              <a:t> division. John spends the majority </a:t>
            </a:r>
            <a:r>
              <a:rPr lang="en-US" sz="1400" dirty="0" smtClean="0"/>
              <a:t>of his </a:t>
            </a:r>
            <a:r>
              <a:rPr lang="en-US" sz="1400" dirty="0"/>
              <a:t>day hands-on building telephony-based microservices using </a:t>
            </a:r>
            <a:r>
              <a:rPr lang="en-US" sz="1400" dirty="0" smtClean="0"/>
              <a:t>the AWS  </a:t>
            </a:r>
            <a:r>
              <a:rPr lang="en-US" sz="1400" dirty="0"/>
              <a:t>platform. His day-to-day job is designing and </a:t>
            </a:r>
            <a:r>
              <a:rPr lang="en-US" sz="1400" dirty="0" smtClean="0"/>
              <a:t>building microservices </a:t>
            </a:r>
            <a:r>
              <a:rPr lang="en-US" sz="1400" dirty="0"/>
              <a:t>across a number of technology platforms </a:t>
            </a:r>
            <a:r>
              <a:rPr lang="en-US" sz="1400" dirty="0" smtClean="0"/>
              <a:t>including Java</a:t>
            </a:r>
            <a:r>
              <a:rPr lang="en-US" sz="1400" dirty="0"/>
              <a:t>, </a:t>
            </a:r>
            <a:r>
              <a:rPr lang="en-US" sz="1400" dirty="0" err="1"/>
              <a:t>Clojure</a:t>
            </a:r>
            <a:r>
              <a:rPr lang="en-US" sz="1400" dirty="0"/>
              <a:t>, </a:t>
            </a:r>
            <a:r>
              <a:rPr lang="en-US" sz="1400" dirty="0" smtClean="0"/>
              <a:t>Python, and </a:t>
            </a:r>
            <a:r>
              <a:rPr lang="en-US" sz="1400" dirty="0"/>
              <a:t>Go.</a:t>
            </a:r>
          </a:p>
          <a:p>
            <a:pPr marL="0" indent="0">
              <a:buNone/>
            </a:pPr>
            <a:r>
              <a:rPr lang="en-US" sz="1400" dirty="0"/>
              <a:t>John is a prolific speaker and writer. He regularly speaks at local user groups </a:t>
            </a:r>
            <a:r>
              <a:rPr lang="en-US" sz="1400" dirty="0" smtClean="0"/>
              <a:t>and has </a:t>
            </a:r>
            <a:r>
              <a:rPr lang="en-US" sz="1400" dirty="0"/>
              <a:t>been a regular speaker on the “The No Fluff Just Stuff Software Symposium.” </a:t>
            </a:r>
            <a:r>
              <a:rPr lang="en-US" sz="1400" dirty="0" smtClean="0"/>
              <a:t>Over the </a:t>
            </a:r>
            <a:r>
              <a:rPr lang="en-US" sz="1400" dirty="0"/>
              <a:t>last 20 years, John has authored, co-authored, and been a technical reviewer for </a:t>
            </a:r>
            <a:r>
              <a:rPr lang="en-US" sz="1400" dirty="0" smtClean="0"/>
              <a:t>a number </a:t>
            </a:r>
            <a:r>
              <a:rPr lang="en-US" sz="1400" dirty="0"/>
              <a:t>of Java-based technology books and industry publications.</a:t>
            </a:r>
          </a:p>
          <a:p>
            <a:pPr marL="0" indent="0">
              <a:buNone/>
            </a:pPr>
            <a:r>
              <a:rPr lang="en-US" sz="1400" dirty="0"/>
              <a:t>John holds a Bachelor of the Arts (BA)  from Marquette University and a Masters </a:t>
            </a:r>
            <a:r>
              <a:rPr lang="en-US" sz="1400" dirty="0" smtClean="0"/>
              <a:t>of Business </a:t>
            </a:r>
            <a:r>
              <a:rPr lang="en-US" sz="1400" dirty="0"/>
              <a:t>Administration (MBA)  from the University of Wisconsin Oshkosh.</a:t>
            </a:r>
          </a:p>
          <a:p>
            <a:pPr marL="0" indent="0">
              <a:buNone/>
            </a:pPr>
            <a:r>
              <a:rPr lang="en-US" sz="1400" dirty="0" smtClean="0"/>
              <a:t>John </a:t>
            </a:r>
            <a:r>
              <a:rPr lang="en-US" sz="1400" dirty="0"/>
              <a:t>can be reached at </a:t>
            </a:r>
            <a:r>
              <a:rPr lang="en-US" sz="1400" dirty="0" err="1" smtClean="0"/>
              <a:t>john_carnell@yahoo.com</a:t>
            </a:r>
            <a:endParaRPr lang="en-US" sz="1400"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 confidential and proprietary information. Unauthorized disclosure is prohibited.</a:t>
            </a:r>
            <a:endParaRPr lang="en-US"/>
          </a:p>
        </p:txBody>
      </p:sp>
      <p:sp>
        <p:nvSpPr>
          <p:cNvPr id="5" name="Slide Number Placeholder 4"/>
          <p:cNvSpPr>
            <a:spLocks noGrp="1"/>
          </p:cNvSpPr>
          <p:nvPr>
            <p:ph type="sldNum" sz="quarter" idx="4"/>
          </p:nvPr>
        </p:nvSpPr>
        <p:spPr/>
        <p:txBody>
          <a:bodyPr/>
          <a:lstStyle/>
          <a:p>
            <a:fld id="{20CFEDCE-3BD6-9940-A642-E28DD407BF5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3" y="791737"/>
            <a:ext cx="1970638" cy="2291439"/>
          </a:xfrm>
          <a:prstGeom prst="rect">
            <a:avLst/>
          </a:prstGeom>
        </p:spPr>
      </p:pic>
    </p:spTree>
    <p:extLst>
      <p:ext uri="{BB962C8B-B14F-4D97-AF65-F5344CB8AC3E}">
        <p14:creationId xmlns:p14="http://schemas.microsoft.com/office/powerpoint/2010/main" val="198670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Spring Cloud Config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20</a:t>
            </a:fld>
            <a:endParaRPr lang="en-US" dirty="0"/>
          </a:p>
        </p:txBody>
      </p:sp>
      <p:sp>
        <p:nvSpPr>
          <p:cNvPr id="6" name="Content Placeholder 2"/>
          <p:cNvSpPr>
            <a:spLocks noGrp="1"/>
          </p:cNvSpPr>
          <p:nvPr>
            <p:ph idx="1"/>
          </p:nvPr>
        </p:nvSpPr>
        <p:spPr>
          <a:xfrm>
            <a:off x="4956717" y="819673"/>
            <a:ext cx="3771170" cy="3842976"/>
          </a:xfrm>
        </p:spPr>
        <p:txBody>
          <a:bodyPr>
            <a:normAutofit fontScale="85000" lnSpcReduction="10000"/>
          </a:bodyPr>
          <a:lstStyle/>
          <a:p>
            <a:r>
              <a:rPr lang="en-US" dirty="0" smtClean="0"/>
              <a:t>Spring Cloud Config is a configuration repository for holding service data</a:t>
            </a:r>
          </a:p>
          <a:p>
            <a:r>
              <a:rPr lang="en-US" dirty="0" smtClean="0"/>
              <a:t>As a Spring Boot service starts it will pull down the configuration from the Spring Cloud Config service</a:t>
            </a:r>
          </a:p>
          <a:p>
            <a:r>
              <a:rPr lang="en-US" dirty="0" smtClean="0"/>
              <a:t>Spring Cloud Config</a:t>
            </a:r>
          </a:p>
          <a:p>
            <a:pPr lvl="1"/>
            <a:r>
              <a:rPr lang="en-US" dirty="0" smtClean="0"/>
              <a:t>Is exposed as REST-based microservice</a:t>
            </a:r>
          </a:p>
          <a:p>
            <a:pPr lvl="1"/>
            <a:r>
              <a:rPr lang="en-US" dirty="0" smtClean="0"/>
              <a:t>Integrates tightly with Spring properties</a:t>
            </a:r>
          </a:p>
          <a:p>
            <a:pPr lvl="1"/>
            <a:r>
              <a:rPr lang="en-US" dirty="0" smtClean="0"/>
              <a:t>Supports multiple data stores (Consul, Eureka, GitHub)</a:t>
            </a:r>
          </a:p>
          <a:p>
            <a:pPr lvl="1"/>
            <a:r>
              <a:rPr lang="en-US" dirty="0" smtClean="0"/>
              <a:t>Supports encryption of sensitive properties</a:t>
            </a:r>
          </a:p>
          <a:p>
            <a:pPr lvl="1"/>
            <a:r>
              <a:rPr lang="en-US" dirty="0" smtClean="0"/>
              <a:t>Dynamic refreshing of properties</a:t>
            </a:r>
          </a:p>
          <a:p>
            <a:pPr lvl="1"/>
            <a:r>
              <a:rPr lang="en-US" dirty="0" smtClean="0"/>
              <a:t>Ensures that every instance of a service that boots will have the exact same configuration</a:t>
            </a:r>
          </a:p>
          <a:p>
            <a:pPr lvl="1"/>
            <a:r>
              <a:rPr lang="en-US" dirty="0" smtClean="0"/>
              <a:t>Configuration management is a critical part of any service management environment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97467"/>
            <a:ext cx="3522458" cy="2982726"/>
          </a:xfrm>
          <a:prstGeom prst="rect">
            <a:avLst/>
          </a:prstGeom>
        </p:spPr>
      </p:pic>
      <p:sp>
        <p:nvSpPr>
          <p:cNvPr id="7" name="Right Arrow 6"/>
          <p:cNvSpPr/>
          <p:nvPr/>
        </p:nvSpPr>
        <p:spPr>
          <a:xfrm rot="10800000">
            <a:off x="4173984" y="2323258"/>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546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Config in Action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13" y="826604"/>
            <a:ext cx="5165801" cy="3836045"/>
          </a:xfrm>
          <a:prstGeom prst="rect">
            <a:avLst/>
          </a:prstGeom>
        </p:spPr>
      </p:pic>
    </p:spTree>
    <p:extLst>
      <p:ext uri="{BB962C8B-B14F-4D97-AF65-F5344CB8AC3E}">
        <p14:creationId xmlns:p14="http://schemas.microsoft.com/office/powerpoint/2010/main" val="1635381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1371145"/>
          </a:xfrm>
        </p:spPr>
        <p:txBody>
          <a:bodyPr/>
          <a:lstStyle/>
          <a:p>
            <a:r>
              <a:rPr lang="en-US" dirty="0" smtClean="0"/>
              <a:t>Service discovery and routing with Spring Cloud, Netflix Eureka and Zuul</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22</a:t>
            </a:fld>
            <a:endParaRPr lang="en-US" dirty="0"/>
          </a:p>
        </p:txBody>
      </p:sp>
    </p:spTree>
    <p:extLst>
      <p:ext uri="{BB962C8B-B14F-4D97-AF65-F5344CB8AC3E}">
        <p14:creationId xmlns:p14="http://schemas.microsoft.com/office/powerpoint/2010/main" val="1082171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Discovery:  Finding  Your Service</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23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4" y="724829"/>
            <a:ext cx="4729953" cy="3808141"/>
          </a:xfrm>
          <a:prstGeom prst="rect">
            <a:avLst/>
          </a:prstGeom>
        </p:spPr>
      </p:pic>
      <p:sp>
        <p:nvSpPr>
          <p:cNvPr id="9" name="Content Placeholder 2"/>
          <p:cNvSpPr>
            <a:spLocks noGrp="1"/>
          </p:cNvSpPr>
          <p:nvPr>
            <p:ph idx="1"/>
          </p:nvPr>
        </p:nvSpPr>
        <p:spPr>
          <a:xfrm>
            <a:off x="5564458" y="724829"/>
            <a:ext cx="4047893" cy="37894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Service discovery is the mechanism in which clients locate an instance of a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Service registration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Client lookup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Health monitoring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Resiliency and redundancy</a:t>
            </a:r>
            <a:endParaRPr lang="en-US" dirty="0"/>
          </a:p>
        </p:txBody>
      </p:sp>
      <p:sp>
        <p:nvSpPr>
          <p:cNvPr id="10" name="Right Arrow 9"/>
          <p:cNvSpPr/>
          <p:nvPr/>
        </p:nvSpPr>
        <p:spPr>
          <a:xfrm rot="10800000">
            <a:off x="4805997" y="2204184"/>
            <a:ext cx="53004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05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Feign and Ribbon:  How a Spring client finds a service </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24</a:t>
            </a:fld>
            <a:endParaRPr lang="en-US"/>
          </a:p>
        </p:txBody>
      </p:sp>
      <p:sp>
        <p:nvSpPr>
          <p:cNvPr id="10" name="Right Arrow 9"/>
          <p:cNvSpPr/>
          <p:nvPr/>
        </p:nvSpPr>
        <p:spPr>
          <a:xfrm rot="10800000">
            <a:off x="5062655" y="2269169"/>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5" y="702149"/>
            <a:ext cx="6839788" cy="3836570"/>
          </a:xfrm>
          <a:prstGeom prst="rect">
            <a:avLst/>
          </a:prstGeom>
        </p:spPr>
      </p:pic>
    </p:spTree>
    <p:extLst>
      <p:ext uri="{BB962C8B-B14F-4D97-AF65-F5344CB8AC3E}">
        <p14:creationId xmlns:p14="http://schemas.microsoft.com/office/powerpoint/2010/main" val="1184951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Zuul:  Building a service gateway</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23" y="1119865"/>
            <a:ext cx="4806633" cy="3365204"/>
          </a:xfrm>
          <a:prstGeom prst="rect">
            <a:avLst/>
          </a:prstGeom>
        </p:spPr>
      </p:pic>
      <p:sp>
        <p:nvSpPr>
          <p:cNvPr id="7" name="Content Placeholder 2"/>
          <p:cNvSpPr>
            <a:spLocks noGrp="1"/>
          </p:cNvSpPr>
          <p:nvPr>
            <p:ph idx="1"/>
          </p:nvPr>
        </p:nvSpPr>
        <p:spPr>
          <a:xfrm>
            <a:off x="6384073" y="873168"/>
            <a:ext cx="2720898" cy="3789481"/>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service gateway acts an intermediary between the service client and the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client has a single URL to invoke.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traffic cop.</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Policy Enforcement Point (PEP)</a:t>
            </a:r>
          </a:p>
          <a:p>
            <a:pPr marL="711994" lvl="1" indent="-342900" defTabSz="914400">
              <a:spcBef>
                <a:spcPts val="0"/>
              </a:spcBef>
              <a:buClrTx/>
              <a:buFontTx/>
              <a:buAutoNum type="arabicPeriod"/>
            </a:pPr>
            <a:r>
              <a:rPr lang="en-US" dirty="0" smtClean="0"/>
              <a:t>Static routing</a:t>
            </a:r>
          </a:p>
          <a:p>
            <a:pPr marL="711994" lvl="1" indent="-342900" defTabSz="914400">
              <a:spcBef>
                <a:spcPts val="0"/>
              </a:spcBef>
              <a:buClrTx/>
              <a:buFontTx/>
              <a:buAutoNum type="arabicPeriod"/>
            </a:pPr>
            <a:r>
              <a:rPr lang="en-US" dirty="0" smtClean="0"/>
              <a:t>Dynamic routing </a:t>
            </a:r>
          </a:p>
          <a:p>
            <a:pPr marL="711994" lvl="1" indent="-342900" defTabSz="914400">
              <a:spcBef>
                <a:spcPts val="0"/>
              </a:spcBef>
              <a:buClrTx/>
              <a:buFontTx/>
              <a:buAutoNum type="arabicPeriod"/>
            </a:pPr>
            <a:r>
              <a:rPr lang="en-US" dirty="0" smtClean="0"/>
              <a:t>Authentication/Authorization</a:t>
            </a:r>
          </a:p>
          <a:p>
            <a:pPr marL="711994" lvl="1" indent="-342900" defTabSz="914400">
              <a:spcBef>
                <a:spcPts val="0"/>
              </a:spcBef>
              <a:buClrTx/>
              <a:buFontTx/>
              <a:buAutoNum type="arabicPeriod"/>
            </a:pPr>
            <a:r>
              <a:rPr lang="en-US" dirty="0" smtClean="0"/>
              <a:t>Metric collection, rate limiting</a:t>
            </a:r>
            <a:endParaRPr lang="en-US" dirty="0"/>
          </a:p>
        </p:txBody>
      </p:sp>
      <p:sp>
        <p:nvSpPr>
          <p:cNvPr id="8" name="Right Arrow 7"/>
          <p:cNvSpPr/>
          <p:nvPr/>
        </p:nvSpPr>
        <p:spPr>
          <a:xfrm rot="10800000">
            <a:off x="5444309"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607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Policy Enforcement</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625" y="787919"/>
            <a:ext cx="4315522" cy="3984278"/>
          </a:xfrm>
          <a:prstGeom prst="rect">
            <a:avLst/>
          </a:prstGeom>
        </p:spPr>
      </p:pic>
    </p:spTree>
    <p:extLst>
      <p:ext uri="{BB962C8B-B14F-4D97-AF65-F5344CB8AC3E}">
        <p14:creationId xmlns:p14="http://schemas.microsoft.com/office/powerpoint/2010/main" val="623147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Client-side resiliency with Spring Cloud and Hystrix</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27</a:t>
            </a:fld>
            <a:endParaRPr lang="en-US" dirty="0"/>
          </a:p>
        </p:txBody>
      </p:sp>
    </p:spTree>
    <p:extLst>
      <p:ext uri="{BB962C8B-B14F-4D97-AF65-F5344CB8AC3E}">
        <p14:creationId xmlns:p14="http://schemas.microsoft.com/office/powerpoint/2010/main" val="1174257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 have one of those days?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972298"/>
            <a:ext cx="4058359" cy="4106387"/>
          </a:xfrm>
          <a:prstGeom prst="rect">
            <a:avLst/>
          </a:prstGeom>
        </p:spPr>
      </p:pic>
      <p:sp>
        <p:nvSpPr>
          <p:cNvPr id="12" name="Content Placeholder 2"/>
          <p:cNvSpPr>
            <a:spLocks noGrp="1"/>
          </p:cNvSpPr>
          <p:nvPr>
            <p:ph idx="1"/>
          </p:nvPr>
        </p:nvSpPr>
        <p:spPr>
          <a:xfrm>
            <a:off x="5765180" y="605896"/>
            <a:ext cx="3328640" cy="3789481"/>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Bad things happen, but they really happen in truly spectacular fashion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In distributed systems, outages are more often then not caused by degradation of a component.</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Client resiliency patterns help protect the clients consuming a service.</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They also help a service that is running in a degraded state by taking pressure off the system.</a:t>
            </a:r>
            <a:endParaRPr lang="en-US" dirty="0"/>
          </a:p>
        </p:txBody>
      </p:sp>
      <p:sp>
        <p:nvSpPr>
          <p:cNvPr id="13" name="Right Arrow 12"/>
          <p:cNvSpPr/>
          <p:nvPr/>
        </p:nvSpPr>
        <p:spPr>
          <a:xfrm rot="10800000">
            <a:off x="4830992"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02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633" y="897467"/>
            <a:ext cx="3999780" cy="4258638"/>
          </a:xfrm>
          <a:prstGeom prst="rect">
            <a:avLst/>
          </a:prstGeom>
        </p:spPr>
      </p:pic>
    </p:spTree>
    <p:extLst>
      <p:ext uri="{BB962C8B-B14F-4D97-AF65-F5344CB8AC3E}">
        <p14:creationId xmlns:p14="http://schemas.microsoft.com/office/powerpoint/2010/main" val="2122586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dirty="0" smtClean="0"/>
              <a:t>What is a microservice?</a:t>
            </a:r>
          </a:p>
          <a:p>
            <a:pPr marL="342900" indent="-342900">
              <a:buFont typeface="+mj-lt"/>
              <a:buAutoNum type="arabicPeriod"/>
            </a:pPr>
            <a:r>
              <a:rPr lang="en-US" dirty="0" smtClean="0"/>
              <a:t>Building a Simple Python Microservice Using Flask</a:t>
            </a:r>
          </a:p>
          <a:p>
            <a:pPr marL="342900" indent="-342900">
              <a:buFont typeface="+mj-lt"/>
              <a:buAutoNum type="arabicPeriod"/>
            </a:pPr>
            <a:r>
              <a:rPr lang="en-US" dirty="0" smtClean="0"/>
              <a:t>What is Docker?</a:t>
            </a:r>
          </a:p>
          <a:p>
            <a:pPr marL="342900" indent="-342900">
              <a:buFont typeface="+mj-lt"/>
              <a:buAutoNum type="arabicPeriod"/>
            </a:pPr>
            <a:r>
              <a:rPr lang="en-US" dirty="0" smtClean="0"/>
              <a:t>Moving beyond the simple service</a:t>
            </a:r>
          </a:p>
          <a:p>
            <a:pPr marL="342900" indent="-342900">
              <a:buFont typeface="+mj-lt"/>
              <a:buAutoNum type="arabicPeriod"/>
            </a:pPr>
            <a:r>
              <a:rPr lang="en-US" dirty="0" smtClean="0"/>
              <a:t>Deploying Multiple Services </a:t>
            </a:r>
          </a:p>
          <a:p>
            <a:pPr marL="342900" indent="-342900">
              <a:buFont typeface="+mj-lt"/>
              <a:buAutoNum type="arabicPeriod"/>
            </a:pPr>
            <a:r>
              <a:rPr lang="en-US" dirty="0" smtClean="0"/>
              <a:t>Operationalizing Docker</a:t>
            </a:r>
          </a:p>
          <a:p>
            <a:pPr marL="342900" indent="-342900">
              <a:buFont typeface="+mj-lt"/>
              <a:buAutoNum type="arabicPeriod"/>
            </a:pPr>
            <a:r>
              <a:rPr lang="en-US" dirty="0" smtClean="0"/>
              <a:t>Beyond running your own containers</a:t>
            </a:r>
          </a:p>
          <a:p>
            <a:pPr marL="342900" indent="-342900">
              <a:buFont typeface="+mj-lt"/>
              <a:buAutoNum type="arabicPeriod"/>
            </a:pPr>
            <a:endParaRPr lang="en-US" dirty="0" smtClean="0"/>
          </a:p>
          <a:p>
            <a:pPr marL="0" indent="0">
              <a:buNone/>
            </a:pPr>
            <a:r>
              <a:rPr lang="en-US" dirty="0" smtClean="0"/>
              <a:t>Note:   All code can be found at https://</a:t>
            </a:r>
            <a:r>
              <a:rPr lang="en-US" dirty="0" err="1" smtClean="0"/>
              <a:t>github.com</a:t>
            </a:r>
            <a:r>
              <a:rPr lang="en-US" dirty="0" smtClean="0"/>
              <a:t>/</a:t>
            </a:r>
            <a:r>
              <a:rPr lang="en-US" dirty="0" err="1" smtClean="0"/>
              <a:t>carnellj</a:t>
            </a:r>
            <a:r>
              <a:rPr lang="en-US" dirty="0" smtClean="0"/>
              <a:t>/</a:t>
            </a:r>
            <a:r>
              <a:rPr lang="en-US" dirty="0" err="1" smtClean="0"/>
              <a:t>spmia</a:t>
            </a:r>
            <a:r>
              <a:rPr lang="en-US" dirty="0" smtClean="0"/>
              <a:t>-chapter[1-10]</a:t>
            </a:r>
          </a:p>
          <a:p>
            <a:endParaRPr lang="en-US" dirty="0" smtClean="0"/>
          </a:p>
        </p:txBody>
      </p:sp>
      <p:sp>
        <p:nvSpPr>
          <p:cNvPr id="5" name="Slide Number Placeholder 4"/>
          <p:cNvSpPr>
            <a:spLocks noGrp="1"/>
          </p:cNvSpPr>
          <p:nvPr>
            <p:ph type="sldNum" sz="quarter" idx="4"/>
          </p:nvPr>
        </p:nvSpPr>
        <p:spPr/>
        <p:txBody>
          <a:bodyPr/>
          <a:lstStyle/>
          <a:p>
            <a:fld id="{20CFEDCE-3BD6-9940-A642-E28DD407BF5F}" type="slidenum">
              <a:rPr lang="en-US" smtClean="0"/>
              <a:pPr/>
              <a:t>3</a:t>
            </a:fld>
            <a:endParaRPr lang="en-US" dirty="0"/>
          </a:p>
        </p:txBody>
      </p:sp>
    </p:spTree>
    <p:extLst>
      <p:ext uri="{BB962C8B-B14F-4D97-AF65-F5344CB8AC3E}">
        <p14:creationId xmlns:p14="http://schemas.microsoft.com/office/powerpoint/2010/main" val="1197069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a </a:t>
            </a:r>
            <a:r>
              <a:rPr lang="en-US" dirty="0"/>
              <a:t>c</a:t>
            </a:r>
            <a:r>
              <a:rPr lang="en-US" dirty="0" smtClean="0"/>
              <a:t>ircuit on a bad call</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146" y="804158"/>
            <a:ext cx="6603765" cy="3951801"/>
          </a:xfrm>
          <a:prstGeom prst="rect">
            <a:avLst/>
          </a:prstGeom>
        </p:spPr>
      </p:pic>
    </p:spTree>
    <p:extLst>
      <p:ext uri="{BB962C8B-B14F-4D97-AF65-F5344CB8AC3E}">
        <p14:creationId xmlns:p14="http://schemas.microsoft.com/office/powerpoint/2010/main" val="1072547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Always have a plan b:   Fallback’s in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204" y="847342"/>
            <a:ext cx="5890631" cy="3952229"/>
          </a:xfrm>
          <a:prstGeom prst="rect">
            <a:avLst/>
          </a:prstGeom>
        </p:spPr>
      </p:pic>
    </p:spTree>
    <p:extLst>
      <p:ext uri="{BB962C8B-B14F-4D97-AF65-F5344CB8AC3E}">
        <p14:creationId xmlns:p14="http://schemas.microsoft.com/office/powerpoint/2010/main" val="1148051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Saving the ship with bulkheads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49" y="1183168"/>
            <a:ext cx="6919332" cy="3479481"/>
          </a:xfrm>
          <a:prstGeom prst="rect">
            <a:avLst/>
          </a:prstGeom>
        </p:spPr>
      </p:pic>
    </p:spTree>
    <p:extLst>
      <p:ext uri="{BB962C8B-B14F-4D97-AF65-F5344CB8AC3E}">
        <p14:creationId xmlns:p14="http://schemas.microsoft.com/office/powerpoint/2010/main" val="1581696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Event driven microservices with Spring Cloud Stream</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33</a:t>
            </a:fld>
            <a:endParaRPr lang="en-US" dirty="0"/>
          </a:p>
        </p:txBody>
      </p:sp>
    </p:spTree>
    <p:extLst>
      <p:ext uri="{BB962C8B-B14F-4D97-AF65-F5344CB8AC3E}">
        <p14:creationId xmlns:p14="http://schemas.microsoft.com/office/powerpoint/2010/main" val="1531733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a:t>
            </a:r>
            <a:r>
              <a:rPr lang="en-US" baseline="0" dirty="0" smtClean="0"/>
              <a:t> Driven Architecture with Spring Cloud Stream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00" y="897467"/>
            <a:ext cx="5856852" cy="3461831"/>
          </a:xfrm>
          <a:prstGeom prst="rect">
            <a:avLst/>
          </a:prstGeom>
        </p:spPr>
      </p:pic>
    </p:spTree>
    <p:extLst>
      <p:ext uri="{BB962C8B-B14F-4D97-AF65-F5344CB8AC3E}">
        <p14:creationId xmlns:p14="http://schemas.microsoft.com/office/powerpoint/2010/main" val="512502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Producer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926" y="999873"/>
            <a:ext cx="4812281" cy="3605187"/>
          </a:xfrm>
          <a:prstGeom prst="rect">
            <a:avLst/>
          </a:prstGeom>
        </p:spPr>
      </p:pic>
    </p:spTree>
    <p:extLst>
      <p:ext uri="{BB962C8B-B14F-4D97-AF65-F5344CB8AC3E}">
        <p14:creationId xmlns:p14="http://schemas.microsoft.com/office/powerpoint/2010/main" val="117369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Consumer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02" y="980000"/>
            <a:ext cx="4106436" cy="3727467"/>
          </a:xfrm>
          <a:prstGeom prst="rect">
            <a:avLst/>
          </a:prstGeom>
        </p:spPr>
      </p:pic>
    </p:spTree>
    <p:extLst>
      <p:ext uri="{BB962C8B-B14F-4D97-AF65-F5344CB8AC3E}">
        <p14:creationId xmlns:p14="http://schemas.microsoft.com/office/powerpoint/2010/main" val="1370168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Distributed service </a:t>
            </a:r>
            <a:r>
              <a:rPr lang="en-US" dirty="0"/>
              <a:t>t</a:t>
            </a:r>
            <a:r>
              <a:rPr lang="en-US" dirty="0" smtClean="0"/>
              <a:t>racing with Spring Cloud Sleuth</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37</a:t>
            </a:fld>
            <a:endParaRPr lang="en-US" dirty="0"/>
          </a:p>
        </p:txBody>
      </p:sp>
    </p:spTree>
    <p:extLst>
      <p:ext uri="{BB962C8B-B14F-4D97-AF65-F5344CB8AC3E}">
        <p14:creationId xmlns:p14="http://schemas.microsoft.com/office/powerpoint/2010/main" val="1706228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Aggregation and Distributed</a:t>
            </a:r>
            <a:r>
              <a:rPr lang="en-US" baseline="0" dirty="0" smtClean="0"/>
              <a:t> Tracing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897467"/>
            <a:ext cx="5344798" cy="3891219"/>
          </a:xfrm>
          <a:prstGeom prst="rect">
            <a:avLst/>
          </a:prstGeom>
        </p:spPr>
      </p:pic>
    </p:spTree>
    <p:extLst>
      <p:ext uri="{BB962C8B-B14F-4D97-AF65-F5344CB8AC3E}">
        <p14:creationId xmlns:p14="http://schemas.microsoft.com/office/powerpoint/2010/main" val="788025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Setting up Spring Cloud Sleuth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0" y="2052521"/>
            <a:ext cx="7104532" cy="2610128"/>
          </a:xfrm>
          <a:prstGeom prst="rect">
            <a:avLst/>
          </a:prstGeom>
        </p:spPr>
      </p:pic>
      <p:sp>
        <p:nvSpPr>
          <p:cNvPr id="4" name="Rectangle 3"/>
          <p:cNvSpPr/>
          <p:nvPr/>
        </p:nvSpPr>
        <p:spPr>
          <a:xfrm>
            <a:off x="1053789" y="721758"/>
            <a:ext cx="4572000" cy="923330"/>
          </a:xfrm>
          <a:prstGeom prst="rect">
            <a:avLst/>
          </a:prstGeom>
        </p:spPr>
        <p:txBody>
          <a:bodyPr>
            <a:spAutoFit/>
          </a:bodyPr>
          <a:lstStyle/>
          <a:p>
            <a:r>
              <a:rPr lang="en-US" dirty="0"/>
              <a:t> &lt;dependency&gt;            </a:t>
            </a:r>
            <a:r>
              <a:rPr lang="en-US" dirty="0" smtClean="0"/>
              <a:t>    </a:t>
            </a:r>
            <a:br>
              <a:rPr lang="en-US" dirty="0" smtClean="0"/>
            </a:br>
            <a:r>
              <a:rPr lang="en-US" dirty="0" smtClean="0"/>
              <a:t>     &lt;</a:t>
            </a:r>
            <a:r>
              <a:rPr lang="en-US" dirty="0" err="1"/>
              <a:t>groupId</a:t>
            </a:r>
            <a:r>
              <a:rPr lang="en-US" dirty="0"/>
              <a:t>&gt;</a:t>
            </a:r>
            <a:r>
              <a:rPr lang="en-US" dirty="0" err="1"/>
              <a:t>org.springframework.cloud</a:t>
            </a:r>
            <a:r>
              <a:rPr lang="en-US" dirty="0"/>
              <a:t>&lt;/</a:t>
            </a:r>
            <a:r>
              <a:rPr lang="en-US" dirty="0" err="1"/>
              <a:t>groupId</a:t>
            </a:r>
            <a:r>
              <a:rPr lang="en-US" dirty="0"/>
              <a:t>&gt;            </a:t>
            </a:r>
            <a:r>
              <a:rPr lang="en-US" dirty="0" smtClean="0"/>
              <a:t/>
            </a:r>
            <a:br>
              <a:rPr lang="en-US" dirty="0" smtClean="0"/>
            </a:br>
            <a:r>
              <a:rPr lang="en-US" dirty="0" smtClean="0"/>
              <a:t>     &lt;</a:t>
            </a:r>
            <a:r>
              <a:rPr lang="en-US" dirty="0" err="1"/>
              <a:t>artifactId</a:t>
            </a:r>
            <a:r>
              <a:rPr lang="en-US" dirty="0"/>
              <a:t>&gt;spring-cloud-stream&lt;/</a:t>
            </a:r>
            <a:r>
              <a:rPr lang="en-US" dirty="0" err="1"/>
              <a:t>artifactId</a:t>
            </a:r>
            <a:r>
              <a:rPr lang="en-US" dirty="0"/>
              <a:t>&gt;        &lt;/dependency&gt;</a:t>
            </a:r>
          </a:p>
        </p:txBody>
      </p:sp>
      <p:sp>
        <p:nvSpPr>
          <p:cNvPr id="7" name="Down Arrow 6"/>
          <p:cNvSpPr/>
          <p:nvPr/>
        </p:nvSpPr>
        <p:spPr>
          <a:xfrm>
            <a:off x="2882591" y="1667738"/>
            <a:ext cx="674648" cy="362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4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a Microservice?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a:t>
            </a:fld>
            <a:endParaRPr lang="en-US" dirty="0"/>
          </a:p>
        </p:txBody>
      </p:sp>
    </p:spTree>
    <p:extLst>
      <p:ext uri="{BB962C8B-B14F-4D97-AF65-F5344CB8AC3E}">
        <p14:creationId xmlns:p14="http://schemas.microsoft.com/office/powerpoint/2010/main" val="2080865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2:  Log Aggregation with Spring Cloud Sleuth and </a:t>
            </a:r>
            <a:r>
              <a:rPr lang="en-US" dirty="0" err="1" smtClean="0"/>
              <a:t>Papertrail</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40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69" y="1025990"/>
            <a:ext cx="3258943" cy="3865259"/>
          </a:xfrm>
          <a:prstGeom prst="rect">
            <a:avLst/>
          </a:prstGeom>
        </p:spPr>
      </p:pic>
    </p:spTree>
    <p:extLst>
      <p:ext uri="{BB962C8B-B14F-4D97-AF65-F5344CB8AC3E}">
        <p14:creationId xmlns:p14="http://schemas.microsoft.com/office/powerpoint/2010/main" val="13926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3:  Integrating Spring Cloud Stream with </a:t>
            </a:r>
            <a:r>
              <a:rPr lang="en-US" dirty="0" err="1" smtClean="0"/>
              <a:t>Zipkin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41</a:t>
            </a:fld>
            <a:endParaRPr lang="en-US" dirty="0"/>
          </a:p>
        </p:txBody>
      </p:sp>
      <p:sp>
        <p:nvSpPr>
          <p:cNvPr id="3" name="Rectangle 2"/>
          <p:cNvSpPr/>
          <p:nvPr/>
        </p:nvSpPr>
        <p:spPr>
          <a:xfrm>
            <a:off x="412594" y="897467"/>
            <a:ext cx="6763216" cy="2677656"/>
          </a:xfrm>
          <a:prstGeom prst="rect">
            <a:avLst/>
          </a:prstGeom>
        </p:spPr>
        <p:txBody>
          <a:bodyPr wrap="square">
            <a:spAutoFit/>
          </a:bodyPr>
          <a:lstStyle/>
          <a:p>
            <a:r>
              <a:rPr lang="en-US" sz="2800" dirty="0" smtClean="0"/>
              <a:t>spring:</a:t>
            </a:r>
          </a:p>
          <a:p>
            <a:r>
              <a:rPr lang="en-US" sz="2800" dirty="0"/>
              <a:t> </a:t>
            </a:r>
            <a:r>
              <a:rPr lang="en-US" sz="2800" dirty="0" smtClean="0"/>
              <a:t>   </a:t>
            </a:r>
            <a:r>
              <a:rPr lang="en-US" sz="2800" dirty="0" err="1" smtClean="0"/>
              <a:t>zipkin</a:t>
            </a:r>
            <a:r>
              <a:rPr lang="en-US" sz="2800" dirty="0"/>
              <a:t>:    </a:t>
            </a:r>
            <a:endParaRPr lang="en-US" sz="2800" dirty="0" smtClean="0"/>
          </a:p>
          <a:p>
            <a:r>
              <a:rPr lang="en-US" sz="2800" dirty="0"/>
              <a:t> </a:t>
            </a:r>
            <a:r>
              <a:rPr lang="en-US" sz="2800" dirty="0" smtClean="0"/>
              <a:t>       </a:t>
            </a:r>
            <a:r>
              <a:rPr lang="en-US" sz="2800" dirty="0" err="1" smtClean="0"/>
              <a:t>baseUrl</a:t>
            </a:r>
            <a:r>
              <a:rPr lang="en-US" sz="2800" dirty="0"/>
              <a:t>:  </a:t>
            </a:r>
            <a:r>
              <a:rPr lang="en-US" sz="2800" dirty="0" smtClean="0"/>
              <a:t>localhost:9411      &lt;-Change to </a:t>
            </a:r>
            <a:br>
              <a:rPr lang="en-US" sz="2800" dirty="0" smtClean="0"/>
            </a:br>
            <a:r>
              <a:rPr lang="en-US" sz="2800" dirty="0" smtClean="0"/>
              <a:t>                                                            the URL of </a:t>
            </a:r>
            <a:br>
              <a:rPr lang="en-US" sz="2800" dirty="0" smtClean="0"/>
            </a:br>
            <a:r>
              <a:rPr lang="en-US" sz="2800" dirty="0" smtClean="0"/>
              <a:t>                                                            your </a:t>
            </a:r>
            <a:r>
              <a:rPr lang="en-US" sz="2800" dirty="0" err="1" smtClean="0"/>
              <a:t>Zipkin</a:t>
            </a:r>
            <a:r>
              <a:rPr lang="en-US" sz="2800" dirty="0" smtClean="0"/>
              <a:t> 							service</a:t>
            </a:r>
            <a:endParaRPr lang="en-US" sz="2800" dirty="0"/>
          </a:p>
        </p:txBody>
      </p:sp>
    </p:spTree>
    <p:extLst>
      <p:ext uri="{BB962C8B-B14F-4D97-AF65-F5344CB8AC3E}">
        <p14:creationId xmlns:p14="http://schemas.microsoft.com/office/powerpoint/2010/main" val="842966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Closing Thoughts</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42</a:t>
            </a:fld>
            <a:endParaRPr lang="en-US" dirty="0"/>
          </a:p>
        </p:txBody>
      </p:sp>
    </p:spTree>
    <p:extLst>
      <p:ext uri="{BB962C8B-B14F-4D97-AF65-F5344CB8AC3E}">
        <p14:creationId xmlns:p14="http://schemas.microsoft.com/office/powerpoint/2010/main" val="412266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lstStyle/>
          <a:p>
            <a:pPr marL="0" indent="0">
              <a:buNone/>
            </a:pPr>
            <a:r>
              <a:rPr lang="en-US" dirty="0" smtClean="0"/>
              <a:t>Spring Cloud has a large number of parts and is growing:</a:t>
            </a:r>
          </a:p>
          <a:p>
            <a:r>
              <a:rPr lang="en-US" b="1" dirty="0" smtClean="0"/>
              <a:t>What we did not cover</a:t>
            </a:r>
          </a:p>
          <a:p>
            <a:pPr lvl="1"/>
            <a:r>
              <a:rPr lang="en-US" dirty="0" smtClean="0"/>
              <a:t>Spring Cloud Security</a:t>
            </a:r>
          </a:p>
          <a:p>
            <a:pPr lvl="1"/>
            <a:r>
              <a:rPr lang="en-US" dirty="0" smtClean="0"/>
              <a:t>Microservice Deployment </a:t>
            </a:r>
          </a:p>
          <a:p>
            <a:pPr lvl="1"/>
            <a:r>
              <a:rPr lang="en-US" dirty="0" smtClean="0"/>
              <a:t>Spring Cloud with AWS</a:t>
            </a:r>
          </a:p>
          <a:p>
            <a:pPr lvl="1"/>
            <a:r>
              <a:rPr lang="en-US" dirty="0" smtClean="0"/>
              <a:t>Spring Cloud Data Flow</a:t>
            </a:r>
          </a:p>
          <a:p>
            <a:pPr lvl="1"/>
            <a:r>
              <a:rPr lang="en-US" dirty="0" smtClean="0"/>
              <a:t>Spring Cloud Contract</a:t>
            </a:r>
          </a:p>
          <a:p>
            <a:endParaRPr lang="en-US" dirty="0" smtClean="0"/>
          </a:p>
          <a:p>
            <a:r>
              <a:rPr lang="en-US" b="1" dirty="0" smtClean="0"/>
              <a:t>Beyond microservices</a:t>
            </a:r>
            <a:endParaRPr lang="en-US" b="1" dirty="0"/>
          </a:p>
          <a:p>
            <a:pPr lvl="1"/>
            <a:r>
              <a:rPr lang="en-US" dirty="0" smtClean="0"/>
              <a:t>Lambdas </a:t>
            </a:r>
          </a:p>
          <a:p>
            <a:pPr lvl="1"/>
            <a:r>
              <a:rPr lang="en-US" dirty="0" smtClean="0"/>
              <a:t>Functions as a Service (FaaS)</a:t>
            </a:r>
          </a:p>
        </p:txBody>
      </p:sp>
      <p:sp>
        <p:nvSpPr>
          <p:cNvPr id="5" name="Slide Number Placeholder 4"/>
          <p:cNvSpPr>
            <a:spLocks noGrp="1"/>
          </p:cNvSpPr>
          <p:nvPr>
            <p:ph type="sldNum" sz="quarter" idx="4"/>
          </p:nvPr>
        </p:nvSpPr>
        <p:spPr/>
        <p:txBody>
          <a:bodyPr/>
          <a:lstStyle/>
          <a:p>
            <a:fld id="{20CFEDCE-3BD6-9940-A642-E28DD407BF5F}" type="slidenum">
              <a:rPr lang="en-US" smtClean="0"/>
              <a:pPr/>
              <a:t>43</a:t>
            </a:fld>
            <a:endParaRPr lang="en-US" dirty="0"/>
          </a:p>
        </p:txBody>
      </p:sp>
    </p:spTree>
    <p:extLst>
      <p:ext uri="{BB962C8B-B14F-4D97-AF65-F5344CB8AC3E}">
        <p14:creationId xmlns:p14="http://schemas.microsoft.com/office/powerpoint/2010/main" val="698799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Microservice Resources</a:t>
            </a:r>
            <a:endParaRPr lang="en-US" dirty="0"/>
          </a:p>
        </p:txBody>
      </p:sp>
      <p:sp>
        <p:nvSpPr>
          <p:cNvPr id="5" name="Slide Number Placeholder 4"/>
          <p:cNvSpPr>
            <a:spLocks noGrp="1"/>
          </p:cNvSpPr>
          <p:nvPr>
            <p:ph type="sldNum" sz="quarter" idx="12"/>
          </p:nvPr>
        </p:nvSpPr>
        <p:spPr/>
        <p:txBody>
          <a:bodyPr/>
          <a:lstStyle/>
          <a:p>
            <a:fld id="{20CFEDCE-3BD6-9940-A642-E28DD407BF5F}" type="slidenum">
              <a:rPr lang="en-US" smtClean="0"/>
              <a:pPr/>
              <a:t>44</a:t>
            </a:fld>
            <a:endParaRPr lang="en-US" dirty="0"/>
          </a:p>
        </p:txBody>
      </p:sp>
      <p:sp>
        <p:nvSpPr>
          <p:cNvPr id="8" name="Content Placeholder 2"/>
          <p:cNvSpPr txBox="1">
            <a:spLocks/>
          </p:cNvSpPr>
          <p:nvPr/>
        </p:nvSpPr>
        <p:spPr>
          <a:xfrm>
            <a:off x="342900" y="897731"/>
            <a:ext cx="8458201" cy="3564732"/>
          </a:xfrm>
          <a:prstGeom prst="rect">
            <a:avLst/>
          </a:prstGeom>
        </p:spPr>
        <p:txBody>
          <a:bodyPr/>
          <a:lst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89" y="897467"/>
            <a:ext cx="1632149" cy="18653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9" y="2906441"/>
            <a:ext cx="1268178" cy="14114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582" y="2906441"/>
            <a:ext cx="1261637" cy="1412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50" y="2909451"/>
            <a:ext cx="1156950" cy="14212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769" y="2907946"/>
            <a:ext cx="1145523" cy="14242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420" y="2890873"/>
            <a:ext cx="1246284" cy="1426995"/>
          </a:xfrm>
          <a:prstGeom prst="rect">
            <a:avLst/>
          </a:prstGeom>
        </p:spPr>
      </p:pic>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86682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Microservice:   Start with a Problem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077" y="864740"/>
            <a:ext cx="5544256" cy="3934831"/>
          </a:xfrm>
          <a:prstGeom prst="rect">
            <a:avLst/>
          </a:prstGeom>
        </p:spPr>
      </p:pic>
    </p:spTree>
    <p:extLst>
      <p:ext uri="{BB962C8B-B14F-4D97-AF65-F5344CB8AC3E}">
        <p14:creationId xmlns:p14="http://schemas.microsoft.com/office/powerpoint/2010/main" val="1188520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51206"/>
            <a:ext cx="8458200" cy="583142"/>
          </a:xfrm>
        </p:spPr>
        <p:txBody>
          <a:bodyPr/>
          <a:lstStyle/>
          <a:p>
            <a:r>
              <a:rPr lang="en-US" dirty="0" smtClean="0"/>
              <a:t>What is a Microservices: Decomposing the problem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685799"/>
            <a:ext cx="2763219" cy="3878646"/>
          </a:xfrm>
          <a:prstGeom prst="rect">
            <a:avLst/>
          </a:prstGeom>
        </p:spPr>
      </p:pic>
      <p:sp>
        <p:nvSpPr>
          <p:cNvPr id="7" name="Content Placeholder 2"/>
          <p:cNvSpPr>
            <a:spLocks noGrp="1"/>
          </p:cNvSpPr>
          <p:nvPr>
            <p:ph idx="1"/>
          </p:nvPr>
        </p:nvSpPr>
        <p:spPr>
          <a:xfrm>
            <a:off x="4321098" y="602223"/>
            <a:ext cx="4254190" cy="4014381"/>
          </a:xfrm>
        </p:spPr>
        <p:txBody>
          <a:bodyPr>
            <a:normAutofit fontScale="92500" lnSpcReduction="20000"/>
          </a:bodyPr>
          <a:lstStyle/>
          <a:p>
            <a:pPr marL="0" indent="0">
              <a:buNone/>
            </a:pPr>
            <a:r>
              <a:rPr lang="en-US" b="1" dirty="0" smtClean="0"/>
              <a:t>Microservice are small, distributed software components that are:</a:t>
            </a:r>
          </a:p>
          <a:p>
            <a:pPr lvl="1"/>
            <a:r>
              <a:rPr lang="en-US" dirty="0" smtClean="0"/>
              <a:t>Independently </a:t>
            </a:r>
            <a:r>
              <a:rPr lang="en-US" b="1" dirty="0" smtClean="0"/>
              <a:t>developed</a:t>
            </a:r>
            <a:r>
              <a:rPr lang="en-US" dirty="0" smtClean="0"/>
              <a:t>, </a:t>
            </a:r>
            <a:r>
              <a:rPr lang="en-US" b="1" dirty="0" smtClean="0"/>
              <a:t>tested</a:t>
            </a:r>
            <a:r>
              <a:rPr lang="en-US" dirty="0" smtClean="0"/>
              <a:t> and </a:t>
            </a:r>
            <a:r>
              <a:rPr lang="en-US" b="1" dirty="0" smtClean="0"/>
              <a:t>deployed</a:t>
            </a:r>
            <a:r>
              <a:rPr lang="en-US" dirty="0" smtClean="0"/>
              <a:t> from other software components in an application.</a:t>
            </a:r>
          </a:p>
          <a:p>
            <a:pPr lvl="1"/>
            <a:r>
              <a:rPr lang="en-US" dirty="0"/>
              <a:t>Are built around </a:t>
            </a:r>
            <a:r>
              <a:rPr lang="en-US" b="1" dirty="0"/>
              <a:t>evolved principles </a:t>
            </a:r>
            <a:r>
              <a:rPr lang="en-US" dirty="0"/>
              <a:t>(REST, JSON) rather then committee-based standards (No XML</a:t>
            </a:r>
            <a:r>
              <a:rPr lang="en-US" dirty="0" smtClean="0"/>
              <a:t>)</a:t>
            </a:r>
          </a:p>
          <a:p>
            <a:pPr lvl="1"/>
            <a:r>
              <a:rPr lang="en-US" dirty="0" smtClean="0"/>
              <a:t>Very </a:t>
            </a:r>
            <a:r>
              <a:rPr lang="en-US" b="1" dirty="0" smtClean="0"/>
              <a:t>limited in scope of responsibility</a:t>
            </a:r>
            <a:endParaRPr lang="en-US" dirty="0" smtClean="0"/>
          </a:p>
          <a:p>
            <a:pPr lvl="1"/>
            <a:r>
              <a:rPr lang="en-US" dirty="0" smtClean="0"/>
              <a:t>Completely </a:t>
            </a:r>
            <a:r>
              <a:rPr lang="en-US" b="1" dirty="0" smtClean="0"/>
              <a:t>own</a:t>
            </a:r>
            <a:r>
              <a:rPr lang="en-US" dirty="0" smtClean="0"/>
              <a:t> their data </a:t>
            </a:r>
          </a:p>
          <a:p>
            <a:pPr lvl="1"/>
            <a:r>
              <a:rPr lang="en-US" dirty="0" smtClean="0"/>
              <a:t>Are usually deployed in a loosely coupled fashion with </a:t>
            </a:r>
            <a:r>
              <a:rPr lang="en-US" b="1" dirty="0" smtClean="0"/>
              <a:t>synchronous </a:t>
            </a:r>
            <a:r>
              <a:rPr lang="en-US" dirty="0" smtClean="0"/>
              <a:t>and </a:t>
            </a:r>
            <a:r>
              <a:rPr lang="en-US" b="1" dirty="0" smtClean="0"/>
              <a:t>asynchronous</a:t>
            </a:r>
            <a:r>
              <a:rPr lang="en-US" dirty="0" smtClean="0"/>
              <a:t> interfaces</a:t>
            </a:r>
          </a:p>
          <a:p>
            <a:pPr lvl="1"/>
            <a:r>
              <a:rPr lang="en-US" dirty="0" smtClean="0"/>
              <a:t>Their small size allows for rapid </a:t>
            </a:r>
            <a:r>
              <a:rPr lang="en-US" b="1" dirty="0" smtClean="0"/>
              <a:t>development</a:t>
            </a:r>
            <a:r>
              <a:rPr lang="en-US" dirty="0" smtClean="0"/>
              <a:t> and </a:t>
            </a:r>
            <a:r>
              <a:rPr lang="en-US" b="1" dirty="0" smtClean="0"/>
              <a:t>deployment</a:t>
            </a:r>
            <a:r>
              <a:rPr lang="en-US" dirty="0" smtClean="0"/>
              <a:t> of new features</a:t>
            </a:r>
          </a:p>
          <a:p>
            <a:pPr lvl="1"/>
            <a:r>
              <a:rPr lang="en-US" dirty="0" smtClean="0"/>
              <a:t>Microservices are really a nature extension to the </a:t>
            </a:r>
            <a:r>
              <a:rPr lang="en-US" b="1" dirty="0" smtClean="0"/>
              <a:t>Agile</a:t>
            </a:r>
            <a:r>
              <a:rPr lang="en-US" dirty="0" smtClean="0"/>
              <a:t> and </a:t>
            </a:r>
            <a:r>
              <a:rPr lang="en-US" b="1" dirty="0" smtClean="0"/>
              <a:t>Lean</a:t>
            </a:r>
            <a:r>
              <a:rPr lang="en-US" dirty="0" smtClean="0"/>
              <a:t> movement shaping the software industry over the last 15 years</a:t>
            </a:r>
          </a:p>
          <a:p>
            <a:pPr lvl="1"/>
            <a:r>
              <a:rPr lang="en-US" dirty="0" smtClean="0"/>
              <a:t>Microservices are pushing us to smaller batch sizes!</a:t>
            </a:r>
          </a:p>
        </p:txBody>
      </p:sp>
      <p:sp>
        <p:nvSpPr>
          <p:cNvPr id="3" name="Right Arrow 2"/>
          <p:cNvSpPr/>
          <p:nvPr/>
        </p:nvSpPr>
        <p:spPr>
          <a:xfrm rot="10800000">
            <a:off x="3317740" y="2402097"/>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9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7</a:t>
            </a:fld>
            <a:endParaRPr lang="en-US" dirty="0"/>
          </a:p>
        </p:txBody>
      </p:sp>
    </p:spTree>
    <p:extLst>
      <p:ext uri="{BB962C8B-B14F-4D97-AF65-F5344CB8AC3E}">
        <p14:creationId xmlns:p14="http://schemas.microsoft.com/office/powerpoint/2010/main" val="35132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8</a:t>
            </a:fld>
            <a:endParaRPr lang="en-US" dirty="0"/>
          </a:p>
        </p:txBody>
      </p:sp>
    </p:spTree>
    <p:extLst>
      <p:ext uri="{BB962C8B-B14F-4D97-AF65-F5344CB8AC3E}">
        <p14:creationId xmlns:p14="http://schemas.microsoft.com/office/powerpoint/2010/main" val="22941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94498"/>
            <a:ext cx="8458200" cy="583142"/>
          </a:xfrm>
        </p:spPr>
        <p:txBody>
          <a:bodyPr/>
          <a:lstStyle/>
          <a:p>
            <a:r>
              <a:rPr lang="en-US" dirty="0" smtClean="0"/>
              <a:t>Lets build a </a:t>
            </a:r>
            <a:r>
              <a:rPr lang="en-US" smtClean="0"/>
              <a:t>simple microservice </a:t>
            </a:r>
            <a:r>
              <a:rPr lang="en-US" dirty="0" smtClean="0"/>
              <a:t>with Flask</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9</a:t>
            </a:fld>
            <a:endParaRPr lang="en-US" dirty="0"/>
          </a:p>
        </p:txBody>
      </p:sp>
      <p:sp>
        <p:nvSpPr>
          <p:cNvPr id="7" name="Content Placeholder 2"/>
          <p:cNvSpPr>
            <a:spLocks noGrp="1"/>
          </p:cNvSpPr>
          <p:nvPr>
            <p:ph idx="1"/>
          </p:nvPr>
        </p:nvSpPr>
        <p:spPr>
          <a:xfrm>
            <a:off x="6618249" y="602223"/>
            <a:ext cx="2375210" cy="4014381"/>
          </a:xfrm>
        </p:spPr>
        <p:txBody>
          <a:bodyPr>
            <a:normAutofit/>
          </a:bodyPr>
          <a:lstStyle/>
          <a:p>
            <a:pPr marL="0" indent="0">
              <a:buNone/>
            </a:pPr>
            <a:r>
              <a:rPr lang="en-US" b="1" dirty="0" smtClean="0"/>
              <a:t>What is Flask?</a:t>
            </a:r>
          </a:p>
          <a:p>
            <a:r>
              <a:rPr lang="en-US" dirty="0" smtClean="0"/>
              <a:t>A very small HTTP-based web-service</a:t>
            </a:r>
          </a:p>
          <a:p>
            <a:r>
              <a:rPr lang="en-US" dirty="0" smtClean="0"/>
              <a:t>Focuses heavily on building JSON-based, REST services</a:t>
            </a:r>
          </a:p>
          <a:p>
            <a:r>
              <a:rPr lang="en-US" dirty="0" smtClean="0"/>
              <a:t>Annotation driven</a:t>
            </a:r>
          </a:p>
          <a:p>
            <a:r>
              <a:rPr lang="en-US" dirty="0" smtClean="0"/>
              <a:t>Handles the most basic HTTP requests.</a:t>
            </a:r>
            <a:endParaRPr lang="en-US" dirty="0"/>
          </a:p>
        </p:txBody>
      </p:sp>
      <p:sp>
        <p:nvSpPr>
          <p:cNvPr id="8" name="Right Arrow 7"/>
          <p:cNvSpPr/>
          <p:nvPr/>
        </p:nvSpPr>
        <p:spPr>
          <a:xfrm rot="10800000">
            <a:off x="5496196" y="2370421"/>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5" y="677640"/>
            <a:ext cx="5930703" cy="3863546"/>
          </a:xfrm>
          <a:prstGeom prst="rect">
            <a:avLst/>
          </a:prstGeom>
        </p:spPr>
      </p:pic>
    </p:spTree>
    <p:extLst>
      <p:ext uri="{BB962C8B-B14F-4D97-AF65-F5344CB8AC3E}">
        <p14:creationId xmlns:p14="http://schemas.microsoft.com/office/powerpoint/2010/main" val="478373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Genesys Colors">
      <a:dk1>
        <a:srgbClr val="000000"/>
      </a:dk1>
      <a:lt1>
        <a:srgbClr val="FFFFFF"/>
      </a:lt1>
      <a:dk2>
        <a:srgbClr val="000000"/>
      </a:dk2>
      <a:lt2>
        <a:srgbClr val="F8F8F8"/>
      </a:lt2>
      <a:accent1>
        <a:srgbClr val="FF4F1F"/>
      </a:accent1>
      <a:accent2>
        <a:srgbClr val="5D3E5D"/>
      </a:accent2>
      <a:accent3>
        <a:srgbClr val="959699"/>
      </a:accent3>
      <a:accent4>
        <a:srgbClr val="D3D3D3"/>
      </a:accent4>
      <a:accent5>
        <a:srgbClr val="4E5054"/>
      </a:accent5>
      <a:accent6>
        <a:srgbClr val="000000"/>
      </a:accent6>
      <a:hlink>
        <a:srgbClr val="FF4F1F"/>
      </a:hlink>
      <a:folHlink>
        <a:srgbClr val="FF4F1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ys-PowerPoint-2017" id="{1C279053-B107-3E4B-8385-DBEA4DDA84A1}" vid="{3733506E-9080-624A-8594-1637E7AF30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4258</TotalTime>
  <Words>1765</Words>
  <Application>Microsoft Macintosh PowerPoint</Application>
  <PresentationFormat>On-screen Show (16:9)</PresentationFormat>
  <Paragraphs>257</Paragraphs>
  <Slides>45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.AppleSystemUIFont</vt:lpstr>
      <vt:lpstr>AmericanTypewriter-Light</vt:lpstr>
      <vt:lpstr>Calibri</vt:lpstr>
      <vt:lpstr>Calibri Light</vt:lpstr>
      <vt:lpstr>Lato-Black</vt:lpstr>
      <vt:lpstr>Mangal</vt:lpstr>
      <vt:lpstr>Mshtakan</vt:lpstr>
      <vt:lpstr>Wingdings</vt:lpstr>
      <vt:lpstr>Arial</vt:lpstr>
      <vt:lpstr>Custom Design</vt:lpstr>
      <vt:lpstr>Wrangling Docker and Python</vt:lpstr>
      <vt:lpstr>About the Speaker</vt:lpstr>
      <vt:lpstr>Agenda</vt:lpstr>
      <vt:lpstr>What is a Microservice?</vt:lpstr>
      <vt:lpstr>Lets build a Microservice:   Start with a Problem</vt:lpstr>
      <vt:lpstr>What is a Microservices: Decomposing the problem </vt:lpstr>
      <vt:lpstr>Building your first Microservices with Python and Flask</vt:lpstr>
      <vt:lpstr>Building your first Microservices with Python and Flask</vt:lpstr>
      <vt:lpstr>Lets build a simple microservice with Flask</vt:lpstr>
      <vt:lpstr>A Simple Contact Service</vt:lpstr>
      <vt:lpstr>Creating a Contact with a POST</vt:lpstr>
      <vt:lpstr>Retrieving a Contract with an HTTP</vt:lpstr>
      <vt:lpstr>What is Docker?</vt:lpstr>
      <vt:lpstr>What is Docker?</vt:lpstr>
      <vt:lpstr>Everything in Docker Starts with An Image</vt:lpstr>
      <vt:lpstr>How Do We Create an Image?</vt:lpstr>
      <vt:lpstr>Great I have an image! Now what?</vt:lpstr>
      <vt:lpstr>Moving beyond a simple service</vt:lpstr>
      <vt:lpstr>The real power of Docker comes when standing up the entire stack</vt:lpstr>
      <vt:lpstr>Anatomy Spring Cloud Config</vt:lpstr>
      <vt:lpstr>Spring Cloud Config in Action</vt:lpstr>
      <vt:lpstr>Service discovery and routing with Spring Cloud, Netflix Eureka and Zuul</vt:lpstr>
      <vt:lpstr>Service Discovery:  Finding  Your Service</vt:lpstr>
      <vt:lpstr>Feign and Ribbon:  How a Spring client finds a service </vt:lpstr>
      <vt:lpstr>Spring Cloud and Zuul:  Building a service gateway</vt:lpstr>
      <vt:lpstr>Spring Cloud:  Policy Enforcement</vt:lpstr>
      <vt:lpstr>Client-side resiliency with Spring Cloud and Hystrix</vt:lpstr>
      <vt:lpstr>Ever have one of those days?</vt:lpstr>
      <vt:lpstr>Spring Cloud and Hystrix</vt:lpstr>
      <vt:lpstr>Popping a circuit on a bad call</vt:lpstr>
      <vt:lpstr>Always have a plan b:   Fallback’s in Hystrix</vt:lpstr>
      <vt:lpstr>Saving the ship with bulkheads</vt:lpstr>
      <vt:lpstr>Event driven microservices with Spring Cloud Stream</vt:lpstr>
      <vt:lpstr>Event Driven Architecture with Spring Cloud Stream</vt:lpstr>
      <vt:lpstr>Spring Cloud Stream:  Message Producer </vt:lpstr>
      <vt:lpstr>Spring Cloud Stream:  Message Consumer</vt:lpstr>
      <vt:lpstr>Distributed service tracing with Spring Cloud Sleuth</vt:lpstr>
      <vt:lpstr>Log Aggregation and Distributed Tracing</vt:lpstr>
      <vt:lpstr>Step 1:  Setting up Spring Cloud Sleuth </vt:lpstr>
      <vt:lpstr>Step 2:  Log Aggregation with Spring Cloud Sleuth and Papertrail</vt:lpstr>
      <vt:lpstr>Step 3:  Integrating Spring Cloud Stream with Zipkin</vt:lpstr>
      <vt:lpstr>Closing Thoughts</vt:lpstr>
      <vt:lpstr>Closing thoughts</vt:lpstr>
      <vt:lpstr>Other Microservice Resources</vt:lpstr>
      <vt:lpstr>Questions</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Example Template Title Goes Here</dc:title>
  <dc:subject/>
  <dc:creator>David Lewis</dc:creator>
  <cp:keywords/>
  <dc:description/>
  <cp:lastModifiedBy>John Carnell</cp:lastModifiedBy>
  <cp:revision>93</cp:revision>
  <cp:lastPrinted>2017-04-07T11:15:28Z</cp:lastPrinted>
  <dcterms:created xsi:type="dcterms:W3CDTF">2017-06-02T09:20:40Z</dcterms:created>
  <dcterms:modified xsi:type="dcterms:W3CDTF">2018-05-09T23:33:50Z</dcterms:modified>
  <cp:category/>
</cp:coreProperties>
</file>